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embeddedFontLst>
    <p:embeddedFont>
      <p:font typeface="Epilogue"/>
      <p:regular r:id="rId201314"/>
    </p:embeddedFont>
    <p:embeddedFont>
      <p:font typeface="Epilogue SemiBold"/>
      <p:regular r:id="rId201315"/>
    </p:embeddedFont>
    <p:embeddedFont>
      <p:font typeface="Epilogue Bold"/>
      <p:regular r:id="rId201316"/>
    </p:embeddedFont>
    <p:embeddedFont>
      <p:font typeface="Fraunces Medium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5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609585" y="2178586"/>
            <a:ext cx="10972526" cy="1229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44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Condiciones Psicofísicas, Contextos de Circulación y Planificación de Viajes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609585" y="3587849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Eje transversal para Clases C, D y E — Conductores Profesionales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609585" y="4221559"/>
            <a:ext cx="2743131" cy="3810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7" name="Text 4"/>
          <p:cNvSpPr/>
          <p:nvPr/>
        </p:nvSpPr>
        <p:spPr>
          <a:xfrm>
            <a:off x="609585" y="4462859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Aptitud del conductor, condiciones climáticas adversas y gestión operativa del viaje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Condiciones Psicofísicas para Conducir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conducción exige un vehículo en condiciones y un conductor con conocimiento y aptitud plena.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609585" y="1722041"/>
            <a:ext cx="2743131" cy="38100"/>
          </a:xfrm>
          <a:prstGeom prst="roundRect">
            <a:avLst>
              <a:gd name="adj" fmla="val 49999"/>
            </a:avLst>
          </a:prstGeom>
          <a:solidFill>
            <a:srgbClr val="8C98CA"/>
          </a:solidFill>
          <a:ln/>
        </p:spPr>
      </p:sp>
      <p:sp>
        <p:nvSpPr>
          <p:cNvPr id="5" name="Text 3"/>
          <p:cNvSpPr/>
          <p:nvPr/>
        </p:nvSpPr>
        <p:spPr>
          <a:xfrm>
            <a:off x="609585" y="1963341"/>
            <a:ext cx="10972526" cy="142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Arts. 39 y 50 de la Ley 24.449: verificar estado propio y del vehículo ANTES de ingresar a la vía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Profesional es quien posee licencia Clase C, D o E (art. 20, Ley 24.449): un conductor profesional es un EXPERTO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Su responsabilidad social y legal se incrementa en forma absoluta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Cualquier falta de concentración tiende a ser grave o fatal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Requisitos clave: conocimiento adecuado del vehículo + estado psicofísico adecuado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511369" y="6466086"/>
            <a:ext cx="680326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Motivos Contrapuestos a una Conducción Segura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Cuatro enemigos del conductor profesional: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09585" y="1641971"/>
            <a:ext cx="5410065" cy="768350"/>
          </a:xfrm>
          <a:prstGeom prst="roundRect">
            <a:avLst>
              <a:gd name="adj" fmla="val 9719"/>
            </a:avLst>
          </a:prstGeom>
          <a:solidFill>
            <a:srgbClr val="283157"/>
          </a:solidFill>
          <a:ln/>
        </p:spPr>
      </p:sp>
      <p:sp>
        <p:nvSpPr>
          <p:cNvPr id="5" name="Shape 3"/>
          <p:cNvSpPr/>
          <p:nvPr/>
        </p:nvSpPr>
        <p:spPr>
          <a:xfrm>
            <a:off x="838179" y="1870571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54659" y="1937246"/>
            <a:ext cx="687767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327117" y="1899146"/>
            <a:ext cx="469253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DISTRACCIÓN / Decisión de ser multitarea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6172046" y="1641971"/>
            <a:ext cx="5410065" cy="768350"/>
          </a:xfrm>
          <a:prstGeom prst="roundRect">
            <a:avLst>
              <a:gd name="adj" fmla="val 9719"/>
            </a:avLst>
          </a:prstGeom>
          <a:solidFill>
            <a:srgbClr val="283157"/>
          </a:solidFill>
          <a:ln/>
        </p:spPr>
      </p:sp>
      <p:sp>
        <p:nvSpPr>
          <p:cNvPr id="9" name="Shape 7"/>
          <p:cNvSpPr/>
          <p:nvPr/>
        </p:nvSpPr>
        <p:spPr>
          <a:xfrm>
            <a:off x="6400640" y="1870571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502733" y="1937246"/>
            <a:ext cx="716441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889578" y="1899146"/>
            <a:ext cx="469253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CANSANCIO / FATIGA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9585" y="2562721"/>
            <a:ext cx="5410065" cy="983456"/>
          </a:xfrm>
          <a:prstGeom prst="roundRect">
            <a:avLst>
              <a:gd name="adj" fmla="val 7593"/>
            </a:avLst>
          </a:prstGeom>
          <a:solidFill>
            <a:srgbClr val="283157"/>
          </a:solidFill>
          <a:ln/>
        </p:spPr>
      </p:sp>
      <p:sp>
        <p:nvSpPr>
          <p:cNvPr id="13" name="Shape 11"/>
          <p:cNvSpPr/>
          <p:nvPr/>
        </p:nvSpPr>
        <p:spPr>
          <a:xfrm>
            <a:off x="838179" y="2791321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39776" y="2857996"/>
            <a:ext cx="71743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327117" y="2819896"/>
            <a:ext cx="4463938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Consumo de ESTUPEFACIENTES o medicamentos que alteran la capacidad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172046" y="2562721"/>
            <a:ext cx="5410065" cy="983456"/>
          </a:xfrm>
          <a:prstGeom prst="roundRect">
            <a:avLst>
              <a:gd name="adj" fmla="val 7593"/>
            </a:avLst>
          </a:prstGeom>
          <a:solidFill>
            <a:srgbClr val="283157"/>
          </a:solidFill>
          <a:ln/>
        </p:spPr>
      </p:sp>
      <p:sp>
        <p:nvSpPr>
          <p:cNvPr id="17" name="Shape 15"/>
          <p:cNvSpPr/>
          <p:nvPr/>
        </p:nvSpPr>
        <p:spPr>
          <a:xfrm>
            <a:off x="6400640" y="2791321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503825" y="2857996"/>
            <a:ext cx="714258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4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889578" y="2819896"/>
            <a:ext cx="469253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Consumo de ALCOHOL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609585" y="3704927"/>
            <a:ext cx="10972526" cy="10640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proceso de conducción implica: percepción → análisis → decisión → reacción → acción.</a:t>
            </a:r>
            <a:endParaRPr lang="en-US" sz="1400" dirty="0"/>
          </a:p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40 km/h se recorren más de 11 metros por segundo (1,5 propiedades de frente normalizado por segundo).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conductor debe tomar más de una decisión por segundo — equilibrio delicado entre riesgo y capacidad de evitar daño.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1510972" y="6466086"/>
            <a:ext cx="680723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Evaluación Psicofísica del Conductor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Conforme el Decreto 196/25, la evaluación se estructura en: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09585" y="1641971"/>
            <a:ext cx="3454314" cy="4606429"/>
          </a:xfrm>
          <a:prstGeom prst="roundRect">
            <a:avLst>
              <a:gd name="adj" fmla="val 2162"/>
            </a:avLst>
          </a:prstGeom>
          <a:solidFill>
            <a:srgbClr val="283157"/>
          </a:solidFill>
          <a:ln/>
        </p:spPr>
      </p:sp>
      <p:sp>
        <p:nvSpPr>
          <p:cNvPr id="5" name="Text 3"/>
          <p:cNvSpPr/>
          <p:nvPr/>
        </p:nvSpPr>
        <p:spPr>
          <a:xfrm>
            <a:off x="838179" y="1885027"/>
            <a:ext cx="2997125" cy="2932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CAPACIDAD VISUAL:</a:t>
            </a:r>
            <a:endParaRPr lang="en-US" sz="2100" dirty="0"/>
          </a:p>
        </p:txBody>
      </p:sp>
      <p:sp>
        <p:nvSpPr>
          <p:cNvPr id="6" name="Text 4"/>
          <p:cNvSpPr/>
          <p:nvPr/>
        </p:nvSpPr>
        <p:spPr>
          <a:xfrm>
            <a:off x="838179" y="2290862"/>
            <a:ext cx="2997125" cy="20796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Visión binocular plena obligatoria para clases profesionales C, D y 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se admite visión monocular en ninguna circunstancia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Agudeza visual binocular ≥ 11 décimas, mínimo 5/10 en el ojo de menor visión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368691" y="1641971"/>
            <a:ext cx="3454314" cy="4606429"/>
          </a:xfrm>
          <a:prstGeom prst="roundRect">
            <a:avLst>
              <a:gd name="adj" fmla="val 2162"/>
            </a:avLst>
          </a:prstGeom>
          <a:solidFill>
            <a:srgbClr val="283157"/>
          </a:solidFill>
          <a:ln/>
        </p:spPr>
      </p:sp>
      <p:sp>
        <p:nvSpPr>
          <p:cNvPr id="8" name="Text 6"/>
          <p:cNvSpPr/>
          <p:nvPr/>
        </p:nvSpPr>
        <p:spPr>
          <a:xfrm>
            <a:off x="4597285" y="1885027"/>
            <a:ext cx="2997125" cy="5865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CAPACIDAD AUDITIVA: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4597285" y="2584152"/>
            <a:ext cx="2997125" cy="1537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Pérdida combinada no superior al 45% entre ambos oídos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 permite uso de auxiliares auditivos si alcanzan el estándar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8127797" y="1641971"/>
            <a:ext cx="3454314" cy="4606429"/>
          </a:xfrm>
          <a:prstGeom prst="roundRect">
            <a:avLst>
              <a:gd name="adj" fmla="val 2162"/>
            </a:avLst>
          </a:prstGeom>
          <a:solidFill>
            <a:srgbClr val="283157"/>
          </a:solidFill>
          <a:ln/>
        </p:spPr>
      </p:sp>
      <p:sp>
        <p:nvSpPr>
          <p:cNvPr id="11" name="Text 9"/>
          <p:cNvSpPr/>
          <p:nvPr/>
        </p:nvSpPr>
        <p:spPr>
          <a:xfrm>
            <a:off x="8356391" y="1885027"/>
            <a:ext cx="2997125" cy="879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EXAMEN PSICOLÓGICO Y COGNITIVO: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8356391" y="2877443"/>
            <a:ext cx="2997125" cy="232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Obligatorio descartar patologías que interfieran con el juicio o estabilidad emocional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Deterioro cognitivo moderado/severo: "No Aptitud" permanente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Alteración leve: vigencia máxima de 6 meses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11512957" y="6466086"/>
            <a:ext cx="67873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31789" y="457134"/>
            <a:ext cx="8889778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Distracción y el Uso del Celular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31789" y="1056580"/>
            <a:ext cx="9321567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Las distracciones se categorizan en: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431789" y="1464171"/>
            <a:ext cx="8889778" cy="1128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VISUALES: Apartar la vista del camino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COGNITIVAS: Desviar la concentración mental (problemas personales, conversaciones)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MANUALES: Soltar el volante (celular, comida, mate, cigarrillo)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AUDITIVAS: Auriculares que impiden percibir bocinas, sirenas, gritos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31789" y="2751634"/>
            <a:ext cx="9321567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b="1" dirty="0">
                <a:solidFill>
                  <a:srgbClr val="EBECEF"/>
                </a:solidFill>
                <a:latin typeface="Epilogue Bold" pitchFamily="34" charset="0"/>
                <a:ea typeface="Epilogue Bold" pitchFamily="34" charset="-122"/>
                <a:cs typeface="Epilogue Bold" pitchFamily="34" charset="-120"/>
              </a:rPr>
              <a:t>El CELULAR combina TODAS las distracciones simultáneamente.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31789" y="3159224"/>
            <a:ext cx="8889778" cy="16708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48 Ley 24.449: Prohibido conducir con auriculares y sistemas de comunicación manual continua (incluye "manos libres")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Riesgo equivalente a conducir bajo efectos del alcohol (ANSV)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13,5% de conductores usa el celular al manejar (CESVI)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40 km/h, atender el celular (3 seg) = 33 metros a ciegas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100 km/h = 83 metros a ciegas</a:t>
            </a:r>
            <a:endParaRPr lang="en-US" sz="14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356" y="0"/>
            <a:ext cx="2438339" cy="68580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09585" y="6466086"/>
            <a:ext cx="680227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Cansancio y Fatiga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cansancio RALENTIZA cualquier acción. La fatiga es cansancio extremo con tareas complejas forzadas.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09585" y="1677591"/>
            <a:ext cx="10972526" cy="542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Los conductores frecuentemente no descansan en cantidad ni calidad adecuadas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Después de 3 horas continuas de conducción, se pierde el 60% de capacidades de reacción y reflejos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09585" y="2422922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Recomendaciones: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09585" y="2830513"/>
            <a:ext cx="10972526" cy="142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conducir más de 2 horas seguidas (200-300 km)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Pausa mínima de 20 minutos: caminar, estirar, despejar la mente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Pernocte adecuado: 8 horas, colchón apropiado, sin ruidos ni luces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Alimentación e hidratación regulares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NUNCA llevarse problemas a la cama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510575" y="6466086"/>
            <a:ext cx="6811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Consumo de Sustancias y Alcohol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09585" y="1234380"/>
            <a:ext cx="10972526" cy="1127720"/>
          </a:xfrm>
          <a:prstGeom prst="rect">
            <a:avLst/>
          </a:prstGeom>
          <a:solidFill>
            <a:srgbClr val="8C98CA"/>
          </a:solidFill>
          <a:ln/>
        </p:spPr>
      </p:sp>
      <p:sp>
        <p:nvSpPr>
          <p:cNvPr id="4" name="Text 2"/>
          <p:cNvSpPr/>
          <p:nvPr/>
        </p:nvSpPr>
        <p:spPr>
          <a:xfrm>
            <a:off x="888978" y="1513780"/>
            <a:ext cx="10413739" cy="568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Art. 48, inc. a) Ley 24.449: PROHIBIDO conducir habiendo consumido estupefacientes o medicamentos que disminuyan la aptitud. Alcoholemia: CERO mg/l de sangre.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09585" y="2590701"/>
            <a:ext cx="10972526" cy="14220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Hoja de coca y derivados de cannabis son estupefacientes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Protocolo de detección: ante consumo de hoja de coca, conductor relevado mínimo 5 días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Evaluación psicológica exhaustiva demostrando ausencia de secuelas irreversibles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Las "drogas sociales" no son socialmente aceptables para un profesional al volante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Los medicamentos que alteran la capacidad conductiva también están prohibidos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1519009" y="6466086"/>
            <a:ext cx="672686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Tiempos y Distancias de Reacción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1234380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Ante una posible colisión, el conductor atraviesa un proceso crítico: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609585" y="1641971"/>
            <a:ext cx="3657509" cy="711200"/>
          </a:xfrm>
          <a:prstGeom prst="rect">
            <a:avLst/>
          </a:prstGeom>
          <a:solidFill>
            <a:srgbClr val="414A70"/>
          </a:solidFill>
          <a:ln/>
        </p:spPr>
      </p:sp>
      <p:sp>
        <p:nvSpPr>
          <p:cNvPr id="5" name="Shape 3"/>
          <p:cNvSpPr/>
          <p:nvPr/>
        </p:nvSpPr>
        <p:spPr>
          <a:xfrm>
            <a:off x="620697" y="1653084"/>
            <a:ext cx="3635284" cy="688876"/>
          </a:xfrm>
          <a:prstGeom prst="rect">
            <a:avLst/>
          </a:prstGeom>
          <a:solidFill>
            <a:srgbClr val="283157"/>
          </a:solidFill>
          <a:ln/>
        </p:spPr>
      </p:sp>
      <p:sp>
        <p:nvSpPr>
          <p:cNvPr id="6" name="Text 4"/>
          <p:cNvSpPr/>
          <p:nvPr/>
        </p:nvSpPr>
        <p:spPr>
          <a:xfrm>
            <a:off x="2379702" y="1864221"/>
            <a:ext cx="726858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1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1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87380" y="2426196"/>
            <a:ext cx="330191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TA (Tiempo de Análisis) → DA (Distancia de Análisis)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267093" y="1641971"/>
            <a:ext cx="3657509" cy="711200"/>
          </a:xfrm>
          <a:prstGeom prst="rect">
            <a:avLst/>
          </a:prstGeom>
          <a:solidFill>
            <a:srgbClr val="414A70"/>
          </a:solidFill>
          <a:ln/>
        </p:spPr>
      </p:sp>
      <p:sp>
        <p:nvSpPr>
          <p:cNvPr id="9" name="Shape 7"/>
          <p:cNvSpPr/>
          <p:nvPr/>
        </p:nvSpPr>
        <p:spPr>
          <a:xfrm>
            <a:off x="4278205" y="1653084"/>
            <a:ext cx="3635284" cy="688876"/>
          </a:xfrm>
          <a:prstGeom prst="rect">
            <a:avLst/>
          </a:prstGeom>
          <a:solidFill>
            <a:srgbClr val="283157"/>
          </a:solidFill>
          <a:ln/>
        </p:spPr>
      </p:sp>
      <p:sp>
        <p:nvSpPr>
          <p:cNvPr id="10" name="Text 8"/>
          <p:cNvSpPr/>
          <p:nvPr/>
        </p:nvSpPr>
        <p:spPr>
          <a:xfrm>
            <a:off x="6015681" y="1864221"/>
            <a:ext cx="769918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1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2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444889" y="2426196"/>
            <a:ext cx="330191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TR (Tiempo de Reacción) → DR (Distancia de Reacción)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7924602" y="1641971"/>
            <a:ext cx="3657509" cy="711200"/>
          </a:xfrm>
          <a:prstGeom prst="rect">
            <a:avLst/>
          </a:prstGeom>
          <a:solidFill>
            <a:srgbClr val="414A70"/>
          </a:solidFill>
          <a:ln/>
        </p:spPr>
      </p:sp>
      <p:sp>
        <p:nvSpPr>
          <p:cNvPr id="13" name="Shape 11"/>
          <p:cNvSpPr/>
          <p:nvPr/>
        </p:nvSpPr>
        <p:spPr>
          <a:xfrm>
            <a:off x="7935714" y="1653084"/>
            <a:ext cx="3635284" cy="688876"/>
          </a:xfrm>
          <a:prstGeom prst="rect">
            <a:avLst/>
          </a:prstGeom>
          <a:solidFill>
            <a:srgbClr val="283157"/>
          </a:solidFill>
          <a:ln/>
        </p:spPr>
      </p:sp>
      <p:sp>
        <p:nvSpPr>
          <p:cNvPr id="14" name="Text 12"/>
          <p:cNvSpPr/>
          <p:nvPr/>
        </p:nvSpPr>
        <p:spPr>
          <a:xfrm>
            <a:off x="9672396" y="1864221"/>
            <a:ext cx="771406" cy="2667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21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3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8102397" y="2426196"/>
            <a:ext cx="3301917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TF (Tiempo de Frenado) → DF (Distancia de Frenado)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609585" y="3260427"/>
            <a:ext cx="11582110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Datos clave: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609585" y="3668018"/>
            <a:ext cx="10972526" cy="11287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40 km/h = 11,11 m/seg (pasa 1,3 propiedades por segundo)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80 km/h = 22,22 m/seg (2,6 propiedades por segundo)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 100 km/h = 27,78 m/seg (3,2 propiedades por segundo)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Distancia de seguridad reglamentaria: 2 segundos y 100 metros en carretera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1506408" y="6466086"/>
            <a:ext cx="685287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714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82588" y="2095434"/>
            <a:ext cx="11226519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Contextos de Circulación</a:t>
            </a:r>
            <a:endParaRPr lang="en-US" sz="3200" dirty="0"/>
          </a:p>
        </p:txBody>
      </p:sp>
      <p:sp>
        <p:nvSpPr>
          <p:cNvPr id="4" name="Shape 1"/>
          <p:cNvSpPr/>
          <p:nvPr/>
        </p:nvSpPr>
        <p:spPr>
          <a:xfrm>
            <a:off x="482588" y="2694880"/>
            <a:ext cx="3538945" cy="2620665"/>
          </a:xfrm>
          <a:prstGeom prst="roundRect">
            <a:avLst>
              <a:gd name="adj" fmla="val 2849"/>
            </a:avLst>
          </a:prstGeom>
          <a:solidFill>
            <a:srgbClr val="283157"/>
          </a:solidFill>
          <a:ln/>
        </p:spPr>
      </p:sp>
      <p:sp>
        <p:nvSpPr>
          <p:cNvPr id="5" name="Text 2"/>
          <p:cNvSpPr/>
          <p:nvPr/>
        </p:nvSpPr>
        <p:spPr>
          <a:xfrm>
            <a:off x="660383" y="2888979"/>
            <a:ext cx="3183354" cy="30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ZONA URBANA: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660383" y="3306961"/>
            <a:ext cx="3183354" cy="18307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Densidad de tránsito elevada, incremento del riesgo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Bicicletas, monopatines, patinetas y otros vehículos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Máximo 20 km/h frente a escuelas, parques, plazas, teatros, canchas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4326325" y="2694880"/>
            <a:ext cx="3538945" cy="2620665"/>
          </a:xfrm>
          <a:prstGeom prst="roundRect">
            <a:avLst>
              <a:gd name="adj" fmla="val 2849"/>
            </a:avLst>
          </a:prstGeom>
          <a:solidFill>
            <a:srgbClr val="283157"/>
          </a:solidFill>
          <a:ln/>
        </p:spPr>
      </p:sp>
      <p:sp>
        <p:nvSpPr>
          <p:cNvPr id="8" name="Text 5"/>
          <p:cNvSpPr/>
          <p:nvPr/>
        </p:nvSpPr>
        <p:spPr>
          <a:xfrm>
            <a:off x="4504121" y="2888979"/>
            <a:ext cx="3183354" cy="30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ZONA RURAL: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4504121" y="3306961"/>
            <a:ext cx="3183354" cy="15374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Posible presencia de animales sueltos — jamás tocar bocina ni asustarlos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Caminos de tierra: adherencia baja, cubiertas adecuadas, cadenas para barro si llueve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8170063" y="2694880"/>
            <a:ext cx="3539044" cy="2620665"/>
          </a:xfrm>
          <a:prstGeom prst="roundRect">
            <a:avLst>
              <a:gd name="adj" fmla="val 2849"/>
            </a:avLst>
          </a:prstGeom>
          <a:solidFill>
            <a:srgbClr val="283157"/>
          </a:solidFill>
          <a:ln/>
        </p:spPr>
      </p:sp>
      <p:sp>
        <p:nvSpPr>
          <p:cNvPr id="11" name="Text 8"/>
          <p:cNvSpPr/>
          <p:nvPr/>
        </p:nvSpPr>
        <p:spPr>
          <a:xfrm>
            <a:off x="8347858" y="2888979"/>
            <a:ext cx="3183453" cy="3072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ZONAS DE OBRA:</a:t>
            </a:r>
            <a:endParaRPr lang="en-US" sz="2200" dirty="0"/>
          </a:p>
        </p:txBody>
      </p:sp>
      <p:sp>
        <p:nvSpPr>
          <p:cNvPr id="12" name="Text 9"/>
          <p:cNvSpPr/>
          <p:nvPr/>
        </p:nvSpPr>
        <p:spPr>
          <a:xfrm>
            <a:off x="8347858" y="3306961"/>
            <a:ext cx="3183453" cy="12886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Velocidad según señales provisorias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Atención extrema: maquinarias operando y personas que pueden salir del vallado sin aviso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11511567" y="6466086"/>
            <a:ext cx="68012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657509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089298" y="457134"/>
            <a:ext cx="7670608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Infraestructura Vial</a:t>
            </a:r>
            <a:endParaRPr lang="en-US" sz="3200" dirty="0"/>
          </a:p>
        </p:txBody>
      </p:sp>
      <p:sp>
        <p:nvSpPr>
          <p:cNvPr id="4" name="Text 1"/>
          <p:cNvSpPr/>
          <p:nvPr/>
        </p:nvSpPr>
        <p:spPr>
          <a:xfrm>
            <a:off x="4089298" y="1056580"/>
            <a:ext cx="7670608" cy="27158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CALZADA: Diferentes tipos de suelo tienen distintos coeficientes de adherencia. No es correcto creer que el vehículo se comportará igual al cambiar de superficie. Atención a cunetas, lomos de burro, pozos, banquinas descalzadas.</a:t>
            </a:r>
            <a:endParaRPr lang="en-US" sz="1400" dirty="0"/>
          </a:p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ILUMINACIÓN: De noche el campo visual disminuye un 70%. El sistema de iluminación debe funcionar correctamente y usarse para compensar la falta de luz.</a:t>
            </a:r>
            <a:endParaRPr lang="en-US" sz="1400" dirty="0"/>
          </a:p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DEMARCACIÓN: No siempre existe o es visible. La senda peatonal existe SIEMPRE — sin demarcación es la continuación de la acera sobre la calzada.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SEÑALIZACIÓN: Los semáforos no "cortan de golpe" — cada luz tiene duración específica. El conductor debe usar velocidad precautoria para detenerse cuando sea necesario.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1459975" y="6466086"/>
            <a:ext cx="7317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6390" y="431734"/>
            <a:ext cx="894057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Condiciones Climáticas — Lluvia y Niebla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06390" y="1031180"/>
            <a:ext cx="4317892" cy="5420420"/>
          </a:xfrm>
          <a:prstGeom prst="roundRect">
            <a:avLst>
              <a:gd name="adj" fmla="val 1729"/>
            </a:avLst>
          </a:prstGeom>
          <a:solidFill>
            <a:srgbClr val="283157"/>
          </a:solidFill>
          <a:ln/>
        </p:spPr>
      </p:sp>
      <p:sp>
        <p:nvSpPr>
          <p:cNvPr id="4" name="Text 2"/>
          <p:cNvSpPr/>
          <p:nvPr/>
        </p:nvSpPr>
        <p:spPr>
          <a:xfrm>
            <a:off x="609585" y="1249823"/>
            <a:ext cx="3911502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LLUVIA: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609585" y="1640780"/>
            <a:ext cx="3911502" cy="21240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Genera capa de agua que produce HIDROPLANEO (flotar sobre el agua)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Distancia de frenado se incrementa un 70%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Neumáticos: profundidad mínima 1,6 mm en canales de dispersión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Incrementar distancia de seguridad (más de 2 segundos y 100 metros)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029074" y="1031180"/>
            <a:ext cx="4317892" cy="5420420"/>
          </a:xfrm>
          <a:prstGeom prst="roundRect">
            <a:avLst>
              <a:gd name="adj" fmla="val 1729"/>
            </a:avLst>
          </a:prstGeom>
          <a:solidFill>
            <a:srgbClr val="283157"/>
          </a:solidFill>
          <a:ln/>
        </p:spPr>
      </p:sp>
      <p:sp>
        <p:nvSpPr>
          <p:cNvPr id="7" name="Text 5"/>
          <p:cNvSpPr/>
          <p:nvPr/>
        </p:nvSpPr>
        <p:spPr>
          <a:xfrm>
            <a:off x="5232269" y="1249823"/>
            <a:ext cx="3911502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NIEBLA: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232269" y="1640780"/>
            <a:ext cx="3911502" cy="1919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Elimina visibilidad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Si no se ve más allá de 50 metros: DETENERSE en lugar seguro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Señales horizontales: V invertida = máx. 40 km/h / VV invertidas = máx. 60 km/h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JAMÁS detenerse sobre la vía ni banquina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Incrementar distancia de seguridad</a:t>
            </a:r>
            <a:endParaRPr lang="en-US" sz="1400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3356" y="0"/>
            <a:ext cx="2438339" cy="685800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609585" y="6466086"/>
            <a:ext cx="712274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438339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793930" y="377469"/>
            <a:ext cx="9042174" cy="4191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Condiciones Climáticas — Viento, Hielo y Calor</a:t>
            </a:r>
            <a:endParaRPr lang="en-US" sz="3000" dirty="0"/>
          </a:p>
        </p:txBody>
      </p:sp>
      <p:sp>
        <p:nvSpPr>
          <p:cNvPr id="4" name="Text 1"/>
          <p:cNvSpPr/>
          <p:nvPr/>
        </p:nvSpPr>
        <p:spPr>
          <a:xfrm>
            <a:off x="2793930" y="948892"/>
            <a:ext cx="9042174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VIENTO:</a:t>
            </a:r>
            <a:endParaRPr lang="en-US" sz="2000" dirty="0"/>
          </a:p>
        </p:txBody>
      </p:sp>
      <p:sp>
        <p:nvSpPr>
          <p:cNvPr id="5" name="Text 2"/>
          <p:cNvSpPr/>
          <p:nvPr/>
        </p:nvSpPr>
        <p:spPr>
          <a:xfrm>
            <a:off x="2793930" y="1339850"/>
            <a:ext cx="9042174" cy="10842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 cola: menor afectación, no aumentar velocidad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LATERAL (el más peligroso): si las ráfagas son fuertes, abandonar la vía y colocar el vehículo a favor del viento. JAMÁS adelantar. En curvas: pegado a la línea de banquina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Frontal: bajar una marcha y reducir velocidad para aprovechar el torque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2793930" y="2598305"/>
            <a:ext cx="4368591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PISO CONGELADO / NIEVE: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2793930" y="2989263"/>
            <a:ext cx="4368591" cy="13331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Pérdida de adherencia casi absoluta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Neumáticos adecuados al coeficiente de adherencia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Cadenas para nieve obligatorias (Disposición 1358/2023 de Vialidad Nacional)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7467314" y="2598305"/>
            <a:ext cx="4368691" cy="2794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ALTA TEMPERATURA: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467314" y="2989263"/>
            <a:ext cx="4368691" cy="133310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Afecta al vehículo y al conductor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Velocidad menor para evitar sobrecalentamiento de neumáticos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Paradas frecuentes para hidratación y descanso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2793930" y="4481116"/>
            <a:ext cx="9397765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HUMO / POLVO: Elimina visibilidad — aplicar mismas precauciones que para niebla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11459975" y="6466086"/>
            <a:ext cx="731720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33387" y="431734"/>
            <a:ext cx="11124922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Planificación de Viajes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33387" y="1031180"/>
            <a:ext cx="11124922" cy="6564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7000"/>
              </a:lnSpc>
              <a:spcAft>
                <a:spcPts val="1200"/>
              </a:spcAft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planificación NO es tarea administrativa — es una función activa para anticipar riesgos.</a:t>
            </a:r>
            <a:endParaRPr lang="en-US" sz="1400" dirty="0"/>
          </a:p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5 pasos de la planificación: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33387" y="1973362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9867" y="2040037"/>
            <a:ext cx="687767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96925" y="2001937"/>
            <a:ext cx="1066138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DEFINIR EL OBJETIVO: Llegar con carga, vehículo y conductor en condiciones adecuadas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33387" y="2538512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35480" y="2605187"/>
            <a:ext cx="716441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996925" y="2567087"/>
            <a:ext cx="1066138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ANALIZAR LA SITUACIÓN: Estado del vehículo, recursos y tiempo disponible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533387" y="3103662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4984" y="3170337"/>
            <a:ext cx="717433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996925" y="3132237"/>
            <a:ext cx="1066138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ESTABLECER ESTRATEGIAS: Conocer el recorrido, identificar puntos críticos (curvas, obras, zonas urbanas densas)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533387" y="3668812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36572" y="3735487"/>
            <a:ext cx="714258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996925" y="3697387"/>
            <a:ext cx="1066138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ASIGNAR TAREAS: Comprender absolutamente cada paso del recorrido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533387" y="4233962"/>
            <a:ext cx="311142" cy="311150"/>
          </a:xfrm>
          <a:prstGeom prst="roundRect">
            <a:avLst>
              <a:gd name="adj" fmla="val 17143"/>
            </a:avLst>
          </a:prstGeom>
          <a:solidFill>
            <a:srgbClr val="283157"/>
          </a:solidFill>
          <a:ln w="6350">
            <a:solidFill>
              <a:srgbClr val="414A7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35778" y="4300637"/>
            <a:ext cx="715845" cy="177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83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 SemiBold" pitchFamily="34" charset="0"/>
                <a:ea typeface="Epilogue SemiBold" pitchFamily="34" charset="-122"/>
                <a:cs typeface="Epilogue SemiBold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996925" y="4262537"/>
            <a:ext cx="1066138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CONTROLAR Y EVALUAR: Adaptarse a situaciones imprevistas durante el viaje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33387" y="4830862"/>
            <a:ext cx="11658308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Para conductores de pasajeros: respetar el circuito trazado, alertar a la empresa ante inconvenientes.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33387" y="2405162"/>
            <a:ext cx="11124922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533387" y="2970312"/>
            <a:ext cx="11124922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33387" y="3535462"/>
            <a:ext cx="11124922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33387" y="4100612"/>
            <a:ext cx="11124922" cy="12700"/>
          </a:xfrm>
          <a:prstGeom prst="rect">
            <a:avLst/>
          </a:prstGeom>
          <a:solidFill>
            <a:srgbClr val="FFFFFF">
              <a:alpha val="24000"/>
            </a:srgbClr>
          </a:solidFill>
          <a:ln/>
        </p:spPr>
      </p:sp>
      <p:sp>
        <p:nvSpPr>
          <p:cNvPr id="24" name="Text 22"/>
          <p:cNvSpPr/>
          <p:nvPr/>
        </p:nvSpPr>
        <p:spPr>
          <a:xfrm>
            <a:off x="11459677" y="6466086"/>
            <a:ext cx="732018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80E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34934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Tiempos de Conducción y Descanso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09585" y="1234380"/>
            <a:ext cx="5333867" cy="5014020"/>
          </a:xfrm>
          <a:prstGeom prst="roundRect">
            <a:avLst>
              <a:gd name="adj" fmla="val 1489"/>
            </a:avLst>
          </a:prstGeom>
          <a:solidFill>
            <a:srgbClr val="283157"/>
          </a:solidFill>
          <a:ln/>
        </p:spPr>
      </p:sp>
      <p:sp>
        <p:nvSpPr>
          <p:cNvPr id="4" name="Text 2"/>
          <p:cNvSpPr/>
          <p:nvPr/>
        </p:nvSpPr>
        <p:spPr>
          <a:xfrm>
            <a:off x="838179" y="1462980"/>
            <a:ext cx="5105272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Reglas fundamentales: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38179" y="1816596"/>
            <a:ext cx="4876678" cy="187523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NO conducir más de 2 horas continuas (200-300 km)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Después de 3 horas continuas: pérdida del 60% de capacidades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Pausas activas: estiramientos, relajación, hidratación y alimentación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Pernocte recomendado: 8 horas de sueño adecuado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6248244" y="1462980"/>
            <a:ext cx="5333867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Conducción eficiente: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6248244" y="1816596"/>
            <a:ext cx="5333867" cy="13775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Situación personal adecuada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Vehículo en condiciones de seguridad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Operación suave: minimizar consumo de combustible, sin brusquedades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Verificar comodidad de los pasajeros durante el viaje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248244" y="3298924"/>
            <a:ext cx="5333867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Registro recomendado: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248244" y="3652540"/>
            <a:ext cx="5333867" cy="1039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Tiempo trabajado, actividades en paradas, hidratación, alimentación y control del vehículo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Crear rutinas saludables y seguras a partir del análisis de datos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461662" y="6466086"/>
            <a:ext cx="730033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EBECEF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98C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2015067"/>
            <a:ext cx="10972526" cy="4469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Fraunces Medium" pitchFamily="34" charset="0"/>
                <a:ea typeface="Fraunces Medium" pitchFamily="34" charset="-122"/>
                <a:cs typeface="Fraunces Medium" pitchFamily="34" charset="-120"/>
              </a:rPr>
              <a:t>Cierre — La Responsabilidad del Profesional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09585" y="2614513"/>
            <a:ext cx="11582110" cy="284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El conductor profesional, sea de Clase C, D o E, es un EXPERTO y un REFERENTE CIUDADANO.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09585" y="3152973"/>
            <a:ext cx="10972526" cy="17152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vida es el valor jerárquicamente superior a cualquier horario o presión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seguridad no es producto del azar sino de la convicción individual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Condiciones psicofísicas óptimas + conocimiento profundo + planificación = conducción segura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prioridad normativa se respeta siempre: autoridad → señales → ley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Cada decisión al volante tiene impacto social inmediato</a:t>
            </a:r>
            <a:endParaRPr lang="en-US" sz="1400" dirty="0"/>
          </a:p>
          <a:p>
            <a:pPr algn="l" marL="284480" indent="-284480">
              <a:lnSpc>
                <a:spcPct val="117000"/>
              </a:lnSpc>
              <a:buSzPct val="100000"/>
              <a:buChar char="•"/>
            </a:pPr>
            <a:r>
              <a:rPr lang="en-US" sz="14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La profesionalización transforma la hostilidad vial en convivencia armónica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11460173" y="6466086"/>
            <a:ext cx="731522" cy="17412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Epilogue" pitchFamily="34" charset="0"/>
                <a:ea typeface="Epilogue" pitchFamily="34" charset="-122"/>
                <a:cs typeface="Epilogue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2026-10-12T19:47:14Z</dcterms:created>
  <dcterms:modified xsi:type="dcterms:W3CDTF">2026-10-12T19:47:14Z</dcterms:modified>
</cp:coreProperties>
</file>