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1695" cy="6858000"/>
  <p:notesSz cx="6858000" cy="12191695"/>
  <p:embeddedFontLst>
    <p:embeddedFont>
      <p:font typeface="Epilogue"/>
      <p:regular r:id="rId201314"/>
    </p:embeddedFont>
    <p:embeddedFont>
      <p:font typeface="Epilogue SemiBold"/>
      <p:regular r:id="rId201315"/>
    </p:embeddedFont>
    <p:embeddedFont>
      <p:font typeface="Epilogue Bold"/>
      <p:regular r:id="rId201316"/>
    </p:embeddedFont>
    <p:embeddedFont>
      <p:font typeface="Fraunces Medium"/>
      <p:regular r:id="rId20131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Relationship Id="rId201317" Target="fonts/201317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80E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5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711182" y="2452690"/>
            <a:ext cx="10769331" cy="670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48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Marco Normativo y Señalización Vial</a:t>
            </a:r>
            <a:endParaRPr lang="en-US" sz="4800" dirty="0"/>
          </a:p>
        </p:txBody>
      </p:sp>
      <p:sp>
        <p:nvSpPr>
          <p:cNvPr id="5" name="Text 2"/>
          <p:cNvSpPr/>
          <p:nvPr/>
        </p:nvSpPr>
        <p:spPr>
          <a:xfrm>
            <a:off x="711182" y="3318073"/>
            <a:ext cx="11378915" cy="284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Clases C, D y E — Conductores Profesionales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711182" y="3951784"/>
            <a:ext cx="2692333" cy="38100"/>
          </a:xfrm>
          <a:prstGeom prst="roundRect">
            <a:avLst>
              <a:gd name="adj" fmla="val 49999"/>
            </a:avLst>
          </a:prstGeom>
          <a:solidFill>
            <a:srgbClr val="8C98CA"/>
          </a:solidFill>
          <a:ln/>
        </p:spPr>
      </p:sp>
      <p:sp>
        <p:nvSpPr>
          <p:cNvPr id="7" name="Text 4"/>
          <p:cNvSpPr/>
          <p:nvPr/>
        </p:nvSpPr>
        <p:spPr>
          <a:xfrm>
            <a:off x="711182" y="4193084"/>
            <a:ext cx="11378915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Ley Nacional de Tránsito Nº 24.449 y Sistema de Señalización Uniforme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80E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7987" y="533334"/>
            <a:ext cx="11175720" cy="4469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Marco Normativo — Estructura Legal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07987" y="1132780"/>
            <a:ext cx="11683708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Argentina posee identidad federal: las normas dependen de la jurisdicción (municipal, provincial, nacional).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07987" y="1540371"/>
            <a:ext cx="5435464" cy="4809629"/>
          </a:xfrm>
          <a:prstGeom prst="roundRect">
            <a:avLst>
              <a:gd name="adj" fmla="val 1553"/>
            </a:avLst>
          </a:prstGeom>
          <a:solidFill>
            <a:srgbClr val="283157"/>
          </a:solidFill>
          <a:ln/>
        </p:spPr>
      </p:sp>
      <p:sp>
        <p:nvSpPr>
          <p:cNvPr id="5" name="Text 3"/>
          <p:cNvSpPr/>
          <p:nvPr/>
        </p:nvSpPr>
        <p:spPr>
          <a:xfrm>
            <a:off x="736582" y="1768971"/>
            <a:ext cx="4978275" cy="21240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El servicio interjurisdiccional no obliga a cumplir exigencias registrales locales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Decreto 196/25: Las licencias profesionales (C, D, E) se expiden a través de un CEL (Centro de Emisión de Licencias)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CEL Tipo A: dependiente de la ANSV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CEL Tipo B: dependiente del Municipio con gerenciamiento de la ANSV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6248244" y="1540371"/>
            <a:ext cx="5435464" cy="76200"/>
          </a:xfrm>
          <a:prstGeom prst="rect">
            <a:avLst/>
          </a:prstGeom>
          <a:solidFill>
            <a:srgbClr val="8C98CA"/>
          </a:solidFill>
          <a:ln/>
        </p:spPr>
      </p:sp>
      <p:sp>
        <p:nvSpPr>
          <p:cNvPr id="7" name="Text 5"/>
          <p:cNvSpPr/>
          <p:nvPr/>
        </p:nvSpPr>
        <p:spPr>
          <a:xfrm>
            <a:off x="6248244" y="1845171"/>
            <a:ext cx="5435464" cy="13331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Normativa principal: Ley Nº 24.449 y Decreto Reglamentario Nº 779/95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Art. 16: Define las clases de conducir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Art. 20: Define como profesional a quien posee licencia Clase C, D o E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1511369" y="6466086"/>
            <a:ext cx="680326" cy="17412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0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80E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58786" y="584134"/>
            <a:ext cx="11074123" cy="4469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Requisitos para Licencias Profesionales (Clases C, D y E)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58786" y="1183580"/>
            <a:ext cx="11074123" cy="4976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Para obtener una licencia profesional (Clases C, D o E) se requiere. Tomemos como ejemplo la Clase D3, de transporte de pasajeros: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58786" y="3448149"/>
            <a:ext cx="5384665" cy="10842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DNI vigente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Domicilio electrónico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Haber obtenido Licencia Clase B con al menos 1 año de antelación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248244" y="3448149"/>
            <a:ext cx="5384665" cy="10842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Ser mayor de 20 años y no mayor de 65 (si es primera vez)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Informe del Registro Nacional de Reincidencia y Estadísticas Criminal y Carcelaria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Antecedentes que no impidan su obtención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1510972" y="6466086"/>
            <a:ext cx="680723" cy="17412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0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80E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58786" y="482534"/>
            <a:ext cx="11074123" cy="4469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Art. 14 — Requisitos para Obtener la Licencia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58786" y="1081980"/>
            <a:ext cx="11632909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La autoridad emisora debe requerir del solicitante: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58786" y="1489571"/>
            <a:ext cx="11074123" cy="22574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84480" indent="-284480">
              <a:lnSpc>
                <a:spcPct val="117000"/>
              </a:lnSpc>
              <a:buSzPct val="100000"/>
              <a:buFont typeface="+mj-lt"/>
              <a:buAutoNum type="arabicPeriod" startAt="1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Saber leer y, para conductores profesionales, también escribir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Font typeface="+mj-lt"/>
              <a:buAutoNum type="arabicPeriod" startAt="2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Declaración jurada sobre padecimiento de afecciones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Font typeface="+mj-lt"/>
              <a:buAutoNum type="arabicPeriod" startAt="3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Curso teórico-práctico obligatorio de educación para la seguridad vial (escuela habilitada, contenidos homologados por la ANSV)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Font typeface="+mj-lt"/>
              <a:buAutoNum type="arabicPeriod" startAt="4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Examen médico psicofísico: aptitud física, visual, auditiva y psíquica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Font typeface="+mj-lt"/>
              <a:buAutoNum type="arabicPeriod" startAt="5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Examen teórico de conocimientos sobre educación y ética ciudadana, conducción, señalamiento y legislación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Font typeface="+mj-lt"/>
              <a:buAutoNum type="arabicPeriod" startAt="6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Examen teórico-práctico sobre detección de fallas de seguridad del vehículo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Font typeface="+mj-lt"/>
              <a:buAutoNum type="arabicPeriod" startAt="7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Examen práctico de idoneidad conductiva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1512957" y="6466086"/>
            <a:ext cx="678738" cy="17412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0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80E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58786" y="584134"/>
            <a:ext cx="11074123" cy="4469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Art. 37 — Prioridad Normativa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58786" y="1183580"/>
            <a:ext cx="11632909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En la vía pública se debe circular respetando, EN ESTE ORDEN DE PRIORIDAD: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58786" y="2196703"/>
            <a:ext cx="311142" cy="311150"/>
          </a:xfrm>
          <a:prstGeom prst="ellipse">
            <a:avLst/>
          </a:prstGeom>
          <a:solidFill>
            <a:srgbClr val="8C98CA"/>
          </a:solidFill>
          <a:ln w="6350">
            <a:solidFill>
              <a:srgbClr val="414A7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75266" y="2263378"/>
            <a:ext cx="687767" cy="177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3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Epilogue SemiBold" pitchFamily="34" charset="0"/>
                <a:ea typeface="Epilogue SemiBold" pitchFamily="34" charset="-122"/>
                <a:cs typeface="Epilogue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98523" y="2183570"/>
            <a:ext cx="10534386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Indicaciones de la autoridad de comprobación o aplicación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58786" y="3630216"/>
            <a:ext cx="311142" cy="311150"/>
          </a:xfrm>
          <a:prstGeom prst="ellipse">
            <a:avLst/>
          </a:prstGeom>
          <a:solidFill>
            <a:srgbClr val="8C98CA"/>
          </a:solidFill>
          <a:ln w="6350">
            <a:solidFill>
              <a:srgbClr val="414A7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60880" y="3696891"/>
            <a:ext cx="716441" cy="177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3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Epilogue SemiBold" pitchFamily="34" charset="0"/>
                <a:ea typeface="Epilogue SemiBold" pitchFamily="34" charset="-122"/>
                <a:cs typeface="Epilogue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098523" y="3617083"/>
            <a:ext cx="10534386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Señales del tránsito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558786" y="5063728"/>
            <a:ext cx="311142" cy="311150"/>
          </a:xfrm>
          <a:prstGeom prst="ellipse">
            <a:avLst/>
          </a:prstGeom>
          <a:solidFill>
            <a:srgbClr val="8C98CA"/>
          </a:solidFill>
          <a:ln w="6350">
            <a:solidFill>
              <a:srgbClr val="414A7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0383" y="5130403"/>
            <a:ext cx="717433" cy="177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3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Epilogue SemiBold" pitchFamily="34" charset="0"/>
                <a:ea typeface="Epilogue SemiBold" pitchFamily="34" charset="-122"/>
                <a:cs typeface="Epilogue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098523" y="5050595"/>
            <a:ext cx="10534386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Normas legales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558786" y="6050359"/>
            <a:ext cx="11632909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Este orden es fundamental: la autoridad de tránsito prevalece sobre las señales, y las señales prevalecen sobre la ley general.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558786" y="3018234"/>
            <a:ext cx="11074123" cy="12700"/>
          </a:xfrm>
          <a:prstGeom prst="rect">
            <a:avLst/>
          </a:prstGeom>
          <a:solidFill>
            <a:srgbClr val="FFFFFF">
              <a:alpha val="24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558786" y="4451747"/>
            <a:ext cx="11074123" cy="12700"/>
          </a:xfrm>
          <a:prstGeom prst="rect">
            <a:avLst/>
          </a:prstGeom>
          <a:solidFill>
            <a:srgbClr val="FFFFFF">
              <a:alpha val="24000"/>
            </a:srgbClr>
          </a:solidFill>
          <a:ln/>
        </p:spPr>
      </p:sp>
      <p:sp>
        <p:nvSpPr>
          <p:cNvPr id="16" name="Text 14"/>
          <p:cNvSpPr/>
          <p:nvPr/>
        </p:nvSpPr>
        <p:spPr>
          <a:xfrm>
            <a:off x="11511468" y="6466086"/>
            <a:ext cx="680227" cy="17412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0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80E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6390" y="428269"/>
            <a:ext cx="8940576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Art. 39 y 40 — Condiciones y Requisitos para Conducir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06390" y="1422400"/>
            <a:ext cx="4317892" cy="76200"/>
          </a:xfrm>
          <a:prstGeom prst="rect">
            <a:avLst/>
          </a:prstGeom>
          <a:solidFill>
            <a:srgbClr val="8C98CA"/>
          </a:solidFill>
          <a:ln/>
        </p:spPr>
      </p:sp>
      <p:sp>
        <p:nvSpPr>
          <p:cNvPr id="4" name="Text 2"/>
          <p:cNvSpPr/>
          <p:nvPr/>
        </p:nvSpPr>
        <p:spPr>
          <a:xfrm>
            <a:off x="406390" y="1741656"/>
            <a:ext cx="4317892" cy="293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Art. 39 — El conductor debe:</a:t>
            </a:r>
            <a:endParaRPr lang="en-US" sz="2100" dirty="0"/>
          </a:p>
        </p:txBody>
      </p:sp>
      <p:sp>
        <p:nvSpPr>
          <p:cNvPr id="5" name="Text 3"/>
          <p:cNvSpPr/>
          <p:nvPr/>
        </p:nvSpPr>
        <p:spPr>
          <a:xfrm>
            <a:off x="406390" y="2147491"/>
            <a:ext cx="4317892" cy="23729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Verificar que él y su vehículo estén en condiciones de seguridad ANTES de ingresar a la vía pública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Circular con cuidado y prevención, conservando el dominio efectivo del vehículo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Advertir previamente cualquier maniobra y realizarla con precaución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Utilizar únicamente la calzada, sobre la derecha y en el sentido señalizado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029074" y="1422400"/>
            <a:ext cx="4317892" cy="5029200"/>
          </a:xfrm>
          <a:prstGeom prst="roundRect">
            <a:avLst>
              <a:gd name="adj" fmla="val 1729"/>
            </a:avLst>
          </a:prstGeom>
          <a:solidFill>
            <a:srgbClr val="283157"/>
          </a:solidFill>
          <a:ln/>
        </p:spPr>
      </p:sp>
      <p:sp>
        <p:nvSpPr>
          <p:cNvPr id="7" name="Text 5"/>
          <p:cNvSpPr/>
          <p:nvPr/>
        </p:nvSpPr>
        <p:spPr>
          <a:xfrm>
            <a:off x="5206870" y="1614656"/>
            <a:ext cx="3962301" cy="5865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Art. 40 — Para circular es indispensable: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5206870" y="2313781"/>
            <a:ext cx="3962301" cy="30039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Licencia correspondiente al tipo de vehículo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Cédula de identificación del vehículo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Comprobante de seguro vigente (papel o digital)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Placas de dominio legibles y normalizadas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Matafuego y balizas portátiles normalizados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Correajes de seguridad para todos los ocupantes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Menores de 10 años en asiento trasero</a:t>
            </a:r>
            <a:endParaRPr lang="en-US" sz="1400" dirty="0"/>
          </a:p>
        </p:txBody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53356" y="0"/>
            <a:ext cx="2438339" cy="685800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609585" y="6466086"/>
            <a:ext cx="681120" cy="17412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0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80E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58786" y="482534"/>
            <a:ext cx="11074123" cy="4469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Art. 41 y 42 — Prioridades y Adelantamiento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58786" y="1081980"/>
            <a:ext cx="11074123" cy="9052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spcAft>
                <a:spcPts val="1200"/>
              </a:spcAft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Art. 41 — PRIORIDAD DE PASO: Todo conductor debe ceder el paso al que cruza desde su derecha. Esta prioridad es absoluta y solo se pierde ante situaciones específicas establecidas en la ley.</a:t>
            </a:r>
            <a:endParaRPr lang="en-US" sz="1400" dirty="0"/>
          </a:p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Art. 42 — ADELANTAMIENTO: Siempre por la IZQUIERDA: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58786" y="2146002"/>
            <a:ext cx="792242" cy="177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3000"/>
              </a:lnSpc>
              <a:buNone/>
            </a:pPr>
            <a:r>
              <a:rPr lang="en-US" sz="1400" dirty="0">
                <a:solidFill>
                  <a:srgbClr val="8C98CA"/>
                </a:solidFill>
                <a:latin typeface="Epilogue SemiBold" pitchFamily="34" charset="0"/>
                <a:ea typeface="Epilogue SemiBold" pitchFamily="34" charset="-122"/>
                <a:cs typeface="Epilogue SemiBold" pitchFamily="34" charset="-120"/>
              </a:rPr>
              <a:t>01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58786" y="2394942"/>
            <a:ext cx="3538846" cy="19050"/>
          </a:xfrm>
          <a:prstGeom prst="rect">
            <a:avLst/>
          </a:prstGeom>
          <a:solidFill>
            <a:srgbClr val="8C98CA"/>
          </a:solidFill>
          <a:ln/>
        </p:spPr>
      </p:sp>
      <p:sp>
        <p:nvSpPr>
          <p:cNvPr id="6" name="Text 4"/>
          <p:cNvSpPr/>
          <p:nvPr/>
        </p:nvSpPr>
        <p:spPr>
          <a:xfrm>
            <a:off x="558786" y="2520652"/>
            <a:ext cx="3538945" cy="4976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Constatar que la vía esté libre a la izquierda en distancia suficiente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402523" y="2146002"/>
            <a:ext cx="820915" cy="177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3000"/>
              </a:lnSpc>
              <a:buNone/>
            </a:pPr>
            <a:r>
              <a:rPr lang="en-US" sz="1400" dirty="0">
                <a:solidFill>
                  <a:srgbClr val="8C98CA"/>
                </a:solidFill>
                <a:latin typeface="Epilogue SemiBold" pitchFamily="34" charset="0"/>
                <a:ea typeface="Epilogue SemiBold" pitchFamily="34" charset="-122"/>
                <a:cs typeface="Epilogue SemiBold" pitchFamily="34" charset="-120"/>
              </a:rPr>
              <a:t>02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02523" y="2394942"/>
            <a:ext cx="3386450" cy="19050"/>
          </a:xfrm>
          <a:prstGeom prst="rect">
            <a:avLst/>
          </a:prstGeom>
          <a:solidFill>
            <a:srgbClr val="8C98CA"/>
          </a:solidFill>
          <a:ln/>
        </p:spPr>
      </p:sp>
      <p:sp>
        <p:nvSpPr>
          <p:cNvPr id="9" name="Text 7"/>
          <p:cNvSpPr/>
          <p:nvPr/>
        </p:nvSpPr>
        <p:spPr>
          <a:xfrm>
            <a:off x="4402523" y="2520652"/>
            <a:ext cx="3386549" cy="4976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Tener visibilidad suficiente, no iniciar cerca de encrucijadas o curvas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093865" y="2146002"/>
            <a:ext cx="821908" cy="177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3000"/>
              </a:lnSpc>
              <a:buNone/>
            </a:pPr>
            <a:r>
              <a:rPr lang="en-US" sz="1400" dirty="0">
                <a:solidFill>
                  <a:srgbClr val="8C98CA"/>
                </a:solidFill>
                <a:latin typeface="Epilogue SemiBold" pitchFamily="34" charset="0"/>
                <a:ea typeface="Epilogue SemiBold" pitchFamily="34" charset="-122"/>
                <a:cs typeface="Epilogue SemiBold" pitchFamily="34" charset="-120"/>
              </a:rPr>
              <a:t>03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8093865" y="2394942"/>
            <a:ext cx="3538945" cy="19050"/>
          </a:xfrm>
          <a:prstGeom prst="rect">
            <a:avLst/>
          </a:prstGeom>
          <a:solidFill>
            <a:srgbClr val="8C98CA"/>
          </a:solidFill>
          <a:ln/>
        </p:spPr>
      </p:sp>
      <p:sp>
        <p:nvSpPr>
          <p:cNvPr id="12" name="Text 10"/>
          <p:cNvSpPr/>
          <p:nvPr/>
        </p:nvSpPr>
        <p:spPr>
          <a:xfrm>
            <a:off x="8093865" y="2520652"/>
            <a:ext cx="3539044" cy="4976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Advertir con destellos de luces o bocina (zona rural)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58786" y="3323134"/>
            <a:ext cx="818733" cy="177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3000"/>
              </a:lnSpc>
              <a:buNone/>
            </a:pPr>
            <a:r>
              <a:rPr lang="en-US" sz="1400" dirty="0">
                <a:solidFill>
                  <a:srgbClr val="8C98CA"/>
                </a:solidFill>
                <a:latin typeface="Epilogue SemiBold" pitchFamily="34" charset="0"/>
                <a:ea typeface="Epilogue SemiBold" pitchFamily="34" charset="-122"/>
                <a:cs typeface="Epilogue SemiBold" pitchFamily="34" charset="-120"/>
              </a:rPr>
              <a:t>04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558786" y="3572073"/>
            <a:ext cx="3538846" cy="19050"/>
          </a:xfrm>
          <a:prstGeom prst="rect">
            <a:avLst/>
          </a:prstGeom>
          <a:solidFill>
            <a:srgbClr val="8C98CA"/>
          </a:solidFill>
          <a:ln/>
        </p:spPr>
      </p:sp>
      <p:sp>
        <p:nvSpPr>
          <p:cNvPr id="15" name="Text 13"/>
          <p:cNvSpPr/>
          <p:nvPr/>
        </p:nvSpPr>
        <p:spPr>
          <a:xfrm>
            <a:off x="558786" y="3697784"/>
            <a:ext cx="3538945" cy="4976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Usar indicador de giro izquierdo hasta concluir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402523" y="3323134"/>
            <a:ext cx="820320" cy="177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3000"/>
              </a:lnSpc>
              <a:buNone/>
            </a:pPr>
            <a:r>
              <a:rPr lang="en-US" sz="1400" dirty="0">
                <a:solidFill>
                  <a:srgbClr val="8C98CA"/>
                </a:solidFill>
                <a:latin typeface="Epilogue SemiBold" pitchFamily="34" charset="0"/>
                <a:ea typeface="Epilogue SemiBold" pitchFamily="34" charset="-122"/>
                <a:cs typeface="Epilogue SemiBold" pitchFamily="34" charset="-120"/>
              </a:rPr>
              <a:t>05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4402523" y="3572073"/>
            <a:ext cx="3386450" cy="19050"/>
          </a:xfrm>
          <a:prstGeom prst="rect">
            <a:avLst/>
          </a:prstGeom>
          <a:solidFill>
            <a:srgbClr val="8C98CA"/>
          </a:solidFill>
          <a:ln/>
        </p:spPr>
      </p:sp>
      <p:sp>
        <p:nvSpPr>
          <p:cNvPr id="18" name="Text 16"/>
          <p:cNvSpPr/>
          <p:nvPr/>
        </p:nvSpPr>
        <p:spPr>
          <a:xfrm>
            <a:off x="4402523" y="3697784"/>
            <a:ext cx="3386549" cy="4976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Retomar a la derecha rápidamente con indicador derecho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093865" y="3323134"/>
            <a:ext cx="822503" cy="177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3000"/>
              </a:lnSpc>
              <a:buNone/>
            </a:pPr>
            <a:r>
              <a:rPr lang="en-US" sz="1400" dirty="0">
                <a:solidFill>
                  <a:srgbClr val="8C98CA"/>
                </a:solidFill>
                <a:latin typeface="Epilogue SemiBold" pitchFamily="34" charset="0"/>
                <a:ea typeface="Epilogue SemiBold" pitchFamily="34" charset="-122"/>
                <a:cs typeface="Epilogue SemiBold" pitchFamily="34" charset="-120"/>
              </a:rPr>
              <a:t>06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8093865" y="3572073"/>
            <a:ext cx="3538945" cy="19050"/>
          </a:xfrm>
          <a:prstGeom prst="rect">
            <a:avLst/>
          </a:prstGeom>
          <a:solidFill>
            <a:srgbClr val="8C98CA"/>
          </a:solidFill>
          <a:ln/>
        </p:spPr>
      </p:sp>
      <p:sp>
        <p:nvSpPr>
          <p:cNvPr id="21" name="Text 19"/>
          <p:cNvSpPr/>
          <p:nvPr/>
        </p:nvSpPr>
        <p:spPr>
          <a:xfrm>
            <a:off x="8093865" y="3697784"/>
            <a:ext cx="3539044" cy="7465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Excepción: adelantar por la derecha solo cuando el anterior gira a la izquierda o en embotellamiento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11519009" y="6466086"/>
            <a:ext cx="672686" cy="17412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0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80E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2438339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819329" y="402869"/>
            <a:ext cx="8991375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Art. 43, 44 y 45 — Giros, Semáforos y Multicarriles</a:t>
            </a:r>
            <a:endParaRPr lang="en-US" sz="3000" dirty="0"/>
          </a:p>
        </p:txBody>
      </p:sp>
      <p:sp>
        <p:nvSpPr>
          <p:cNvPr id="4" name="Text 1"/>
          <p:cNvSpPr/>
          <p:nvPr/>
        </p:nvSpPr>
        <p:spPr>
          <a:xfrm>
            <a:off x="2819329" y="1524000"/>
            <a:ext cx="8991375" cy="7465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Art. 43 — GIROS: Advertir con señal luminosa con suficiente antelación, circular 30m antes por el costado del giro, reducir velocidad. En rotondas: circulación ininterrumpida, prioridad al que circula por ella.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2819329" y="2957215"/>
            <a:ext cx="8991375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Art. 44 — SEMÁFOROS: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2819329" y="3310830"/>
            <a:ext cx="8991375" cy="14220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Verde: AVANZAR (es una orden, prohibido no hacerlo)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Rojo: DETENERSE antes de la línea o senda peatonal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Amarillo: Detenerse si no se alcanzará a transponer antes de la roja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No iniciar cruce con verde si no hay espacio del otro lado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En doble mano: no girar a la izquierda salvo señal que lo permita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2819329" y="5419527"/>
            <a:ext cx="8991375" cy="4976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Art. 45 — MULTICARRILES: Ómnibus y camiones deben circular ÚNICAMENTE por el carril derecho, usando el inmediato izquierdo solo para sobrepasos.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2819329" y="2823865"/>
            <a:ext cx="8991375" cy="12700"/>
          </a:xfrm>
          <a:prstGeom prst="rect">
            <a:avLst/>
          </a:prstGeom>
          <a:solidFill>
            <a:srgbClr val="FFFFFF">
              <a:alpha val="24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2819329" y="5286177"/>
            <a:ext cx="8991375" cy="12700"/>
          </a:xfrm>
          <a:prstGeom prst="rect">
            <a:avLst/>
          </a:prstGeom>
          <a:solidFill>
            <a:srgbClr val="FFFFFF">
              <a:alpha val="24000"/>
            </a:srgbClr>
          </a:solidFill>
          <a:ln/>
        </p:spPr>
      </p:sp>
      <p:sp>
        <p:nvSpPr>
          <p:cNvPr id="10" name="Text 7"/>
          <p:cNvSpPr/>
          <p:nvPr/>
        </p:nvSpPr>
        <p:spPr>
          <a:xfrm>
            <a:off x="11506408" y="6466086"/>
            <a:ext cx="685287" cy="17412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0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80E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6390" y="428269"/>
            <a:ext cx="8940576" cy="4191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Art. 46 y 47 — Autopistas y Uso de Luces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06390" y="1003300"/>
            <a:ext cx="9346966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Art. 46 — AUTOPISTAS: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406390" y="1410891"/>
            <a:ext cx="8940576" cy="5421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Carril izquierdo: velocidad máxima y adelantamiento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Prohibido estacionar o detenerse para ascenso/descenso de pasajeros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406390" y="2156222"/>
            <a:ext cx="2235144" cy="19050"/>
          </a:xfrm>
          <a:prstGeom prst="roundRect">
            <a:avLst>
              <a:gd name="adj" fmla="val 49999"/>
            </a:avLst>
          </a:prstGeom>
          <a:solidFill>
            <a:srgbClr val="8C98CA"/>
          </a:solidFill>
          <a:ln/>
        </p:spPr>
      </p:sp>
      <p:sp>
        <p:nvSpPr>
          <p:cNvPr id="6" name="Text 4"/>
          <p:cNvSpPr/>
          <p:nvPr/>
        </p:nvSpPr>
        <p:spPr>
          <a:xfrm>
            <a:off x="406390" y="2378472"/>
            <a:ext cx="9346966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Art. 47 — USO DE LUCES: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06390" y="2786063"/>
            <a:ext cx="8940576" cy="19641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Luces bajas o DRL: obligatorias en rutas nacionales, día y noche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Luz alta: solo en zona rural y autopistas cuando la luz natural sea insuficiente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Destello: en cruces y para advertir sobrepasos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Luces intermitentes de emergencia: solo para detención en peajes, zonas peligrosas o maniobras riesgosas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PROHIBIDO usar balizas para circular despacio, con niebla, lluvia o buscando estacionamiento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Luces de freno, giro y retroceso: solo para sus fines propios</a:t>
            </a:r>
            <a:endParaRPr lang="en-US" sz="1400" dirty="0"/>
          </a:p>
        </p:txBody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53356" y="0"/>
            <a:ext cx="2438339" cy="685800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609585" y="6466086"/>
            <a:ext cx="680128" cy="17412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0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80E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58786" y="482534"/>
            <a:ext cx="11074123" cy="4469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Art. 48 — Prohibiciones Principales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58786" y="1081980"/>
            <a:ext cx="11632909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Está PROHIBIDO en la vía pública: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58786" y="1489571"/>
            <a:ext cx="5308467" cy="24618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Conducir con impedimentos físicos/psíquicos o habiendo consumido estupefacientes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Alcoholemia superior a CERO mg/l para cualquier vehículo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Circular a contramano o fuera de la calzada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Disminuir velocidad brusca e intempestivamente o hacer zigzag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Obstruir bocacalles avanzando sin espacio del otro lado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Circular a distancia menor que la prudente del vehículo precedente (2 segundos)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324442" y="1489571"/>
            <a:ext cx="5308467" cy="21685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Conducir utilizando auriculares o sistemas de comunicación manual continua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Circular con cubiertas con fallas o sin profundidad legal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Ómnibus: mantener entre sí distancia menor a 100 metros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Usar bocina salvo peligro o zona rural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Emitir gases, humos o ruidos que excedan límites reglamentarios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1459975" y="6466086"/>
            <a:ext cx="731720" cy="17412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0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80E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063898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21087" y="479069"/>
            <a:ext cx="7213420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Art. 49, 50 y 51 — Estacionamiento y Velocidad</a:t>
            </a:r>
            <a:endParaRPr lang="en-US" sz="3000" dirty="0"/>
          </a:p>
        </p:txBody>
      </p:sp>
      <p:sp>
        <p:nvSpPr>
          <p:cNvPr id="4" name="Text 1"/>
          <p:cNvSpPr/>
          <p:nvPr/>
        </p:nvSpPr>
        <p:spPr>
          <a:xfrm>
            <a:off x="4521087" y="1473200"/>
            <a:ext cx="7213420" cy="4976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Art. 49 — ESTACIONAMIENTO: Ningún ómnibus, microbús, camión o maquinaria puede estacionar en zona urbana excepto en lugares señalizados para tal fin.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21087" y="2174081"/>
            <a:ext cx="1803256" cy="19050"/>
          </a:xfrm>
          <a:prstGeom prst="roundRect">
            <a:avLst>
              <a:gd name="adj" fmla="val 49999"/>
            </a:avLst>
          </a:prstGeom>
          <a:solidFill>
            <a:srgbClr val="8C98CA"/>
          </a:solidFill>
          <a:ln/>
        </p:spPr>
      </p:sp>
      <p:sp>
        <p:nvSpPr>
          <p:cNvPr id="6" name="Text 3"/>
          <p:cNvSpPr/>
          <p:nvPr/>
        </p:nvSpPr>
        <p:spPr>
          <a:xfrm>
            <a:off x="4521087" y="2396331"/>
            <a:ext cx="7213420" cy="19006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spcAft>
                <a:spcPts val="1200"/>
              </a:spcAft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Art. 50 — VELOCIDAD PRECAUTORIA: El conductor debe circular a una velocidad tal que tenga siempre el TOTAL DOMINIO de su vehículo, considerando: su salud, estado del vehículo, visibilidad, condiciones de la vía, clima y densidad del tránsito. De no ser así, debe abandonar la vía o detenerse.</a:t>
            </a:r>
            <a:endParaRPr lang="en-US" sz="1400" dirty="0"/>
          </a:p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Art. 51/52 — Los límites de velocidad máxima y mínima son solo LÍMITES, no son las velocidades que deben usarse. La velocidad adecuada es siempre la PRECAUTORIA del Art. 50.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11479421" y="6466086"/>
            <a:ext cx="712274" cy="17412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0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80E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7987" y="428269"/>
            <a:ext cx="11175720" cy="4191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Art. 54, 64 y 65 — Transporte Público y Siniestros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07987" y="1003300"/>
            <a:ext cx="5435464" cy="76200"/>
          </a:xfrm>
          <a:prstGeom prst="rect">
            <a:avLst/>
          </a:prstGeom>
          <a:solidFill>
            <a:srgbClr val="8C98CA"/>
          </a:solidFill>
          <a:ln/>
        </p:spPr>
      </p:sp>
      <p:sp>
        <p:nvSpPr>
          <p:cNvPr id="4" name="Text 2"/>
          <p:cNvSpPr/>
          <p:nvPr/>
        </p:nvSpPr>
        <p:spPr>
          <a:xfrm>
            <a:off x="507987" y="1308100"/>
            <a:ext cx="5435464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Art. 54 — TRANSPORTE PÚBLICO: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07987" y="1661716"/>
            <a:ext cx="5435464" cy="18752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Ascenso/descenso solo en paradas establecidas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Entre 22:00 y 06:00, y durante tormenta/lluvia: antes de la encrucijada que el pasajero requiera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Personas con movilidad reducida tienen preferencia permanente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Detención paralela a la acera, permitiendo adelantamiento por la izquierda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6248244" y="1003300"/>
            <a:ext cx="5435464" cy="5448300"/>
          </a:xfrm>
          <a:prstGeom prst="roundRect">
            <a:avLst>
              <a:gd name="adj" fmla="val 1374"/>
            </a:avLst>
          </a:prstGeom>
          <a:solidFill>
            <a:srgbClr val="283157"/>
          </a:solidFill>
          <a:ln/>
        </p:spPr>
      </p:sp>
      <p:sp>
        <p:nvSpPr>
          <p:cNvPr id="7" name="Text 5"/>
          <p:cNvSpPr/>
          <p:nvPr/>
        </p:nvSpPr>
        <p:spPr>
          <a:xfrm>
            <a:off x="6476838" y="1231900"/>
            <a:ext cx="4978275" cy="9953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Art. 64 — SINIESTRO VIAL: Todo hecho que produzca daño como consecuencia de la circulación. Es un INCIDENTE, no un accidente. Participan siempre 3 factores: humano (92% en Argentina), vehicular y ambiental.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6476838" y="2376488"/>
            <a:ext cx="1244569" cy="19050"/>
          </a:xfrm>
          <a:prstGeom prst="roundRect">
            <a:avLst>
              <a:gd name="adj" fmla="val 49999"/>
            </a:avLst>
          </a:prstGeom>
          <a:solidFill>
            <a:srgbClr val="8C98CA"/>
          </a:solidFill>
          <a:ln/>
        </p:spPr>
      </p:sp>
      <p:sp>
        <p:nvSpPr>
          <p:cNvPr id="9" name="Text 7"/>
          <p:cNvSpPr/>
          <p:nvPr/>
        </p:nvSpPr>
        <p:spPr>
          <a:xfrm>
            <a:off x="6476838" y="2544763"/>
            <a:ext cx="4978275" cy="14930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Art. 65 — OBLIGACIONES ante siniestro: Detenerse inmediatamente, suministrar datos, denunciar ante autoridad. Si no es partícipe: Regla PAS → Proteger (balizar), Avisar (contactar autoridades con datos precisos) y Socorrer (no mover al accidentado sin autorización médica).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1459975" y="6466086"/>
            <a:ext cx="731720" cy="17412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0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80E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58786" y="482534"/>
            <a:ext cx="11074123" cy="4469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Art. 77 — Faltas Graves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58786" y="1081980"/>
            <a:ext cx="11632909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Constituyen FALTAS GRAVES (selección relevante):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58786" y="1489571"/>
            <a:ext cx="5384665" cy="22129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Conducir sin habilitación o sin documentación exigible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Conducir en estado de intoxicación alcohólica o por estupefacientes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Violar límites de velocidad (tolerancia: hasta 10%)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No respetar semáforos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Transportar más ocupantes que la capacidad del vehículo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Usar auriculares o sistemas de comunicación manual continua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248244" y="1489571"/>
            <a:ext cx="5384665" cy="14220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Conducir a contramano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Adelantar sin respetar los requisitos legales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Circular sin seguro obligatorio vigente o sin RTO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Fuga o negarse a suministrar documentación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No cumplir obligaciones en caso de siniestro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1459677" y="6466086"/>
            <a:ext cx="732018" cy="17412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0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80E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7987" y="406334"/>
            <a:ext cx="11175720" cy="4469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Sistema de Señalización Vial Uniforme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07987" y="1005780"/>
            <a:ext cx="11175720" cy="656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7000"/>
              </a:lnSpc>
              <a:spcAft>
                <a:spcPts val="1200"/>
              </a:spcAft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La Ley 24.449 (Art. 22) establece el Sistema Uniforme de Señalamiento (Anexo L, Decreto 779/95).</a:t>
            </a:r>
            <a:endParaRPr lang="en-US" sz="1400" dirty="0"/>
          </a:p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SEÑALES VERTICALES: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07987" y="1820962"/>
            <a:ext cx="5511662" cy="2289870"/>
          </a:xfrm>
          <a:prstGeom prst="roundRect">
            <a:avLst>
              <a:gd name="adj" fmla="val 3261"/>
            </a:avLst>
          </a:prstGeom>
          <a:solidFill>
            <a:srgbClr val="283157"/>
          </a:solidFill>
          <a:ln/>
        </p:spPr>
      </p:sp>
      <p:sp>
        <p:nvSpPr>
          <p:cNvPr id="5" name="Text 3"/>
          <p:cNvSpPr/>
          <p:nvPr/>
        </p:nvSpPr>
        <p:spPr>
          <a:xfrm>
            <a:off x="685783" y="1998762"/>
            <a:ext cx="5156071" cy="19196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Reglamentarias/Prescriptivas: Órdenes de cumplimiento obligatorio</a:t>
            </a:r>
            <a:endParaRPr lang="en-US" sz="1400" dirty="0"/>
          </a:p>
          <a:p>
            <a:pPr algn="l" lvl="1" marL="568960" indent="-284480">
              <a:lnSpc>
                <a:spcPct val="117000"/>
              </a:lnSpc>
              <a:buSzPct val="100000"/>
              <a:buChar char="◦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De Restricción: definen lo que hay que realizar</a:t>
            </a:r>
            <a:endParaRPr lang="en-US" sz="1400" dirty="0"/>
          </a:p>
          <a:p>
            <a:pPr algn="l" lvl="1" marL="568960" indent="-284480">
              <a:lnSpc>
                <a:spcPct val="117000"/>
              </a:lnSpc>
              <a:buSzPct val="100000"/>
              <a:buChar char="◦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De Prohibición: prohíben actividades o maniobras</a:t>
            </a:r>
            <a:endParaRPr lang="en-US" sz="1400" dirty="0"/>
          </a:p>
          <a:p>
            <a:pPr algn="l" lvl="1" marL="568960" indent="-284480">
              <a:lnSpc>
                <a:spcPct val="117000"/>
              </a:lnSpc>
              <a:buSzPct val="100000"/>
              <a:buChar char="◦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De Prioridad: indican prioridad de paso</a:t>
            </a:r>
            <a:endParaRPr lang="en-US" sz="1400" dirty="0"/>
          </a:p>
          <a:p>
            <a:pPr algn="l" lvl="1" marL="568960" indent="-284480">
              <a:lnSpc>
                <a:spcPct val="117000"/>
              </a:lnSpc>
              <a:buSzPct val="100000"/>
              <a:buChar char="◦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De Fin de Restricción: invalidan restricciones anteriores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6172046" y="1820962"/>
            <a:ext cx="5511662" cy="2289870"/>
          </a:xfrm>
          <a:prstGeom prst="roundRect">
            <a:avLst>
              <a:gd name="adj" fmla="val 3261"/>
            </a:avLst>
          </a:prstGeom>
          <a:solidFill>
            <a:srgbClr val="283157"/>
          </a:solidFill>
          <a:ln/>
        </p:spPr>
      </p:sp>
      <p:sp>
        <p:nvSpPr>
          <p:cNvPr id="7" name="Text 5"/>
          <p:cNvSpPr/>
          <p:nvPr/>
        </p:nvSpPr>
        <p:spPr>
          <a:xfrm>
            <a:off x="6349841" y="1998762"/>
            <a:ext cx="5156071" cy="11287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Informativas: No obligan ni prohíben, el conductor elige</a:t>
            </a:r>
            <a:endParaRPr lang="en-US" sz="1400" dirty="0"/>
          </a:p>
          <a:p>
            <a:pPr algn="l" lvl="1" marL="568960" indent="-284480">
              <a:lnSpc>
                <a:spcPct val="117000"/>
              </a:lnSpc>
              <a:buSzPct val="100000"/>
              <a:buChar char="◦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De Destinos y Distancias</a:t>
            </a:r>
            <a:endParaRPr lang="en-US" sz="1400" dirty="0"/>
          </a:p>
          <a:p>
            <a:pPr algn="l" lvl="1" marL="568960" indent="-284480">
              <a:lnSpc>
                <a:spcPct val="117000"/>
              </a:lnSpc>
              <a:buSzPct val="100000"/>
              <a:buChar char="◦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De Turismo y Servicios</a:t>
            </a:r>
            <a:endParaRPr lang="en-US" sz="1400" dirty="0"/>
          </a:p>
          <a:p>
            <a:pPr algn="l" lvl="1" marL="568960" indent="-284480">
              <a:lnSpc>
                <a:spcPct val="117000"/>
              </a:lnSpc>
              <a:buSzPct val="100000"/>
              <a:buChar char="◦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De Uso de la Vía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07987" y="4263231"/>
            <a:ext cx="5511662" cy="2289969"/>
          </a:xfrm>
          <a:prstGeom prst="roundRect">
            <a:avLst>
              <a:gd name="adj" fmla="val 3261"/>
            </a:avLst>
          </a:prstGeom>
          <a:solidFill>
            <a:srgbClr val="283157"/>
          </a:solidFill>
          <a:ln/>
        </p:spPr>
      </p:sp>
      <p:sp>
        <p:nvSpPr>
          <p:cNvPr id="9" name="Text 7"/>
          <p:cNvSpPr/>
          <p:nvPr/>
        </p:nvSpPr>
        <p:spPr>
          <a:xfrm>
            <a:off x="685783" y="4441031"/>
            <a:ext cx="5156071" cy="11287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De Precaución: Advierten sobre peligros</a:t>
            </a:r>
            <a:endParaRPr lang="en-US" sz="1400" dirty="0"/>
          </a:p>
          <a:p>
            <a:pPr algn="l" lvl="1" marL="568960" indent="-284480">
              <a:lnSpc>
                <a:spcPct val="117000"/>
              </a:lnSpc>
              <a:buSzPct val="100000"/>
              <a:buChar char="◦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Características de la Vía</a:t>
            </a:r>
            <a:endParaRPr lang="en-US" sz="1400" dirty="0"/>
          </a:p>
          <a:p>
            <a:pPr algn="l" lvl="1" marL="568960" indent="-284480">
              <a:lnSpc>
                <a:spcPct val="117000"/>
              </a:lnSpc>
              <a:buSzPct val="100000"/>
              <a:buChar char="◦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De Máximo Peligro (peligro de muerte)</a:t>
            </a:r>
            <a:endParaRPr lang="en-US" sz="1400" dirty="0"/>
          </a:p>
          <a:p>
            <a:pPr algn="l" lvl="1" marL="568960" indent="-284480">
              <a:lnSpc>
                <a:spcPct val="117000"/>
              </a:lnSpc>
              <a:buSzPct val="100000"/>
              <a:buChar char="◦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De Fin de Precaución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172046" y="4263231"/>
            <a:ext cx="5511662" cy="2289969"/>
          </a:xfrm>
          <a:prstGeom prst="roundRect">
            <a:avLst>
              <a:gd name="adj" fmla="val 3261"/>
            </a:avLst>
          </a:prstGeom>
          <a:solidFill>
            <a:srgbClr val="283157"/>
          </a:solidFill>
          <a:ln/>
        </p:spPr>
      </p:sp>
      <p:sp>
        <p:nvSpPr>
          <p:cNvPr id="11" name="Text 9"/>
          <p:cNvSpPr/>
          <p:nvPr/>
        </p:nvSpPr>
        <p:spPr>
          <a:xfrm>
            <a:off x="6349841" y="4441031"/>
            <a:ext cx="5333867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Transitorias: Eventos puntuales, se retiran al finalizar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1461662" y="6466086"/>
            <a:ext cx="730033" cy="17412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0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80E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189" y="482534"/>
            <a:ext cx="7213420" cy="4469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Otros Tipos de Señales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189" y="1081980"/>
            <a:ext cx="7213420" cy="24669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spcAft>
                <a:spcPts val="1200"/>
              </a:spcAft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SEÑALES HORIZONTALES: Pintadas sobre la calzada: senda peatonal, línea divisoria de carriles, línea de frenado, etc.</a:t>
            </a:r>
            <a:endParaRPr lang="en-US" sz="1400" dirty="0"/>
          </a:p>
          <a:p>
            <a:pPr algn="l" indent="0" marL="0">
              <a:lnSpc>
                <a:spcPct val="117000"/>
              </a:lnSpc>
              <a:spcAft>
                <a:spcPts val="1200"/>
              </a:spcAft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SEÑALES LUMINOSAS: Poseen luz propia: semáforos, carteles iluminados sobre avenidas, rutas o autopistas.</a:t>
            </a:r>
            <a:endParaRPr lang="en-US" sz="1400" dirty="0"/>
          </a:p>
          <a:p>
            <a:pPr algn="l" indent="0" marL="0">
              <a:lnSpc>
                <a:spcPct val="117000"/>
              </a:lnSpc>
              <a:spcAft>
                <a:spcPts val="1200"/>
              </a:spcAft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SEÑALES MANUALES: Las que realiza el oficial de tránsito o el conductor para reforzar las señales del sistema de iluminación del vehículo.</a:t>
            </a:r>
            <a:endParaRPr lang="en-US" sz="1400" dirty="0"/>
          </a:p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SEÑALES AUDITIVAS: Bocina, sirenas de vehículos de urgencia (ambulancias, bomberos, policía).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189" y="3752155"/>
            <a:ext cx="1803256" cy="38100"/>
          </a:xfrm>
          <a:prstGeom prst="roundRect">
            <a:avLst>
              <a:gd name="adj" fmla="val 49999"/>
            </a:avLst>
          </a:prstGeom>
          <a:solidFill>
            <a:srgbClr val="8C98CA"/>
          </a:solidFill>
          <a:ln/>
        </p:spPr>
      </p:sp>
      <p:sp>
        <p:nvSpPr>
          <p:cNvPr id="5" name="Text 3"/>
          <p:cNvSpPr/>
          <p:nvPr/>
        </p:nvSpPr>
        <p:spPr>
          <a:xfrm>
            <a:off x="457189" y="3993455"/>
            <a:ext cx="7213420" cy="4976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Recordar: La prioridad normativa (Art. 37) indica que las señales de tránsito prevalecen sobre la norma legal escrita.</a:t>
            </a:r>
            <a:endParaRPr lang="en-US" sz="140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27797" y="0"/>
            <a:ext cx="4063898" cy="68580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09585" y="6466086"/>
            <a:ext cx="731522" cy="17412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0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2026-10-12T19:46:33Z</dcterms:created>
  <dcterms:modified xsi:type="dcterms:W3CDTF">2026-10-12T19:46:33Z</dcterms:modified>
</cp:coreProperties>
</file>