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embeddedFontLst>
    <p:embeddedFont>
      <p:font typeface="Epilogue"/>
      <p:regular r:id="rId201314"/>
    </p:embeddedFont>
    <p:embeddedFont>
      <p:font typeface="Epilogue SemiBold"/>
      <p:regular r:id="rId201315"/>
    </p:embeddedFont>
    <p:embeddedFont>
      <p:font typeface="Epilogue Bold"/>
      <p:regular r:id="rId201316"/>
    </p:embeddedFont>
    <p:embeddedFont>
      <p:font typeface="Fraunces Medium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09585" y="2066035"/>
            <a:ext cx="10972526" cy="1341041"/>
          </a:xfrm>
          <a:prstGeom prst="rect">
            <a:avLst/>
          </a:prstGeom>
          <a:noFill/>
          <a:ln/>
        </p:spPr>
        <p:txBody>
          <a:bodyPr wrap="square" lIns="0" tIns="0" rIns="2633397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Curso Teórico para Conductores Profesionales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609585" y="3601938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Clases C, D y E — Conductores Profesionales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09585" y="4089598"/>
            <a:ext cx="2743131" cy="38100"/>
          </a:xfrm>
          <a:prstGeom prst="roundRect">
            <a:avLst>
              <a:gd name="adj" fmla="val 49999"/>
            </a:avLst>
          </a:prstGeom>
          <a:solidFill>
            <a:srgbClr val="8C98CA"/>
          </a:solidFill>
          <a:ln/>
        </p:spPr>
      </p:sp>
      <p:sp>
        <p:nvSpPr>
          <p:cNvPr id="7" name="Text 4"/>
          <p:cNvSpPr/>
          <p:nvPr/>
        </p:nvSpPr>
        <p:spPr>
          <a:xfrm>
            <a:off x="609585" y="4330898"/>
            <a:ext cx="10972526" cy="497681"/>
          </a:xfrm>
          <a:prstGeom prst="rect">
            <a:avLst/>
          </a:prstGeom>
          <a:noFill/>
          <a:ln/>
        </p:spPr>
        <p:txBody>
          <a:bodyPr wrap="square" lIns="0" tIns="0" rIns="3511161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Formación integral para la obtención y renovación de la Licencia Nacional de Conducir Profesional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6908627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La Vía Pública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690862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vía pública es el espacio público destinado a la circulación. Si no está en movimiento, no debiera estar en la vía pública.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09585" y="1890812"/>
            <a:ext cx="6908627" cy="16263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calzada: lugar previsto para circulación de vehículos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acera: lugar destinado al tránsito peatonal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 es correcto circular con un vehículo por la acera, ni caminar por la calzada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Excepciones: árboles, contenedores, semáforos, postes, paradas de colectivos, carga/descarga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9585" y="3675955"/>
            <a:ext cx="690862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 la vía pública hallamos: peatones, vehículos, conductores, infraestructura y situaciones climáticas</a:t>
            </a:r>
            <a:endParaRPr lang="en-US" sz="14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7797" y="0"/>
            <a:ext cx="4063898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09585" y="6466086"/>
            <a:ext cx="680326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La Licencia de Conducir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licencia NO es un "registro" — es un permiso, una habilitación, una concesión.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09585" y="1677591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Características de una licencia: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585" y="2212142"/>
            <a:ext cx="355591" cy="355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2971" y="2212181"/>
            <a:ext cx="10439139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Si es necesario pedir permiso, no existe derecho</a:t>
            </a:r>
            <a:endParaRPr lang="en-US" sz="14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2714982"/>
            <a:ext cx="355591" cy="3556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42971" y="2715022"/>
            <a:ext cx="10439139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Solo puede ser aprobada por quien tenga autoridad legal</a:t>
            </a:r>
            <a:endParaRPr lang="en-US" sz="14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5" y="3217823"/>
            <a:ext cx="355591" cy="355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42971" y="3217863"/>
            <a:ext cx="10439139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solicitante debe demostrar conocimiento absoluto sobre lo que solicita</a:t>
            </a:r>
            <a:endParaRPr lang="en-US" sz="14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5" y="3720664"/>
            <a:ext cx="355591" cy="3556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142971" y="3720703"/>
            <a:ext cx="10439139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Es válida desde su autorización hasta su vencimiento</a:t>
            </a:r>
            <a:endParaRPr lang="en-US" sz="14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85" y="4223504"/>
            <a:ext cx="355591" cy="35560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42971" y="4223544"/>
            <a:ext cx="10439139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Después del vencimiento queda imposibilitado de continuar la actividad</a:t>
            </a:r>
            <a:endParaRPr lang="en-US" sz="1400" dirty="0"/>
          </a:p>
        </p:txBody>
      </p:sp>
      <p:sp>
        <p:nvSpPr>
          <p:cNvPr id="15" name="Shape 8"/>
          <p:cNvSpPr/>
          <p:nvPr/>
        </p:nvSpPr>
        <p:spPr>
          <a:xfrm>
            <a:off x="609585" y="2581672"/>
            <a:ext cx="10972526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16" name="Shape 9"/>
          <p:cNvSpPr/>
          <p:nvPr/>
        </p:nvSpPr>
        <p:spPr>
          <a:xfrm>
            <a:off x="609585" y="3084513"/>
            <a:ext cx="10972526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17" name="Shape 10"/>
          <p:cNvSpPr/>
          <p:nvPr/>
        </p:nvSpPr>
        <p:spPr>
          <a:xfrm>
            <a:off x="609585" y="3587353"/>
            <a:ext cx="10972526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18" name="Shape 11"/>
          <p:cNvSpPr/>
          <p:nvPr/>
        </p:nvSpPr>
        <p:spPr>
          <a:xfrm>
            <a:off x="609585" y="4090194"/>
            <a:ext cx="10972526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19" name="Text 12"/>
          <p:cNvSpPr/>
          <p:nvPr/>
        </p:nvSpPr>
        <p:spPr>
          <a:xfrm>
            <a:off x="11510972" y="6466086"/>
            <a:ext cx="680723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06389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73483" y="634934"/>
            <a:ext cx="6908627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El Conductor Profesional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4673483" y="1234380"/>
            <a:ext cx="7518212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conductor profesional es un EXPERTO en circulación por la vía pública.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673483" y="1641971"/>
            <a:ext cx="6908627" cy="2168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Experto en su vehículo, las normas, las condiciones de circulación, la carga y las respuestas ante situaciones complejas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Su responsabilidad es MAYOR que la de un conductor no profesional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Debe conducir velando por su persona, su vehículo, todo lo que le rodea y la carga que transporte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Normativamente: posee licencia Clase C, D o E (Art. 20, Ley 24.449)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conductor profesional no es un mero operador técnico — es un agente social estratégico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1512957" y="6466086"/>
            <a:ext cx="678738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6908627" cy="893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El Rol Social del Conductor Profesional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681361"/>
            <a:ext cx="7518212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conductor profesional es un actor central en la movilidad social.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09585" y="2088952"/>
            <a:ext cx="6908627" cy="2461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Su función excede significativamente la del resto de los usuarios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Opera unidades de alta complejidad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Es un agente de cambio capaz de modelar comportamientos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seguridad vial es una construcción colectiva que nace de la convicción individual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conducción profesional es un compromiso ético con la protección de la vida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Una profesión no es un trabajo, es una forma de vida dentro de una comunidad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7797" y="0"/>
            <a:ext cx="4063898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9585" y="6466086"/>
            <a:ext cx="680227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Ética Profesional y la Pirámide de Miller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Pirámide de George Miller (1990) define 4 niveles de competencia: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09585" y="1641971"/>
            <a:ext cx="792242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09585" y="1890911"/>
            <a:ext cx="2514537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6" name="Text 4"/>
          <p:cNvSpPr/>
          <p:nvPr/>
        </p:nvSpPr>
        <p:spPr>
          <a:xfrm>
            <a:off x="609585" y="2016621"/>
            <a:ext cx="2514537" cy="746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SABE (Conocimiento): Domina la teoría y la Ley 24.449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28914" y="1641971"/>
            <a:ext cx="820915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428914" y="1890911"/>
            <a:ext cx="2514537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9" name="Text 7"/>
          <p:cNvSpPr/>
          <p:nvPr/>
        </p:nvSpPr>
        <p:spPr>
          <a:xfrm>
            <a:off x="3428914" y="2016621"/>
            <a:ext cx="2514537" cy="995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SABE CÓMO (Aplicación): Interpreta la norma para aplicarla en situaciones cotidianas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48244" y="1641971"/>
            <a:ext cx="821908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48244" y="1890911"/>
            <a:ext cx="2514537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2" name="Text 10"/>
          <p:cNvSpPr/>
          <p:nvPr/>
        </p:nvSpPr>
        <p:spPr>
          <a:xfrm>
            <a:off x="6248244" y="2016621"/>
            <a:ext cx="2514537" cy="995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DEMUESTRA CÓMO (Habilidad): Evidencia destrezas en simuladores o pruebas controladas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067573" y="1641971"/>
            <a:ext cx="818733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8C98CA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067573" y="1890911"/>
            <a:ext cx="2514537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5" name="Text 13"/>
          <p:cNvSpPr/>
          <p:nvPr/>
        </p:nvSpPr>
        <p:spPr>
          <a:xfrm>
            <a:off x="9067573" y="2016621"/>
            <a:ext cx="2514537" cy="746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HACE (Acción): Desempeño real y cotidiano — la máxima evidencia de aptitud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09585" y="5293519"/>
            <a:ext cx="10972526" cy="954881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7" name="Text 15"/>
          <p:cNvSpPr/>
          <p:nvPr/>
        </p:nvSpPr>
        <p:spPr>
          <a:xfrm>
            <a:off x="838179" y="5522119"/>
            <a:ext cx="1051533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Ejemplo del nivel "HACE": Ante un retraso, un pasajero en silla de ruedas necesita ascender. El profesional prioriza el derecho de movilidad sobre la presión del horario.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510575" y="6466086"/>
            <a:ext cx="681120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Decálogo de Buenas Prácticas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10 principios para el conductor profesional: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09585" y="1641971"/>
            <a:ext cx="373152" cy="311150"/>
          </a:xfrm>
          <a:prstGeom prst="roundRect">
            <a:avLst>
              <a:gd name="adj" fmla="val 17142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832" y="1708646"/>
            <a:ext cx="792242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09734" y="1670546"/>
            <a:ext cx="483371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Protección de la vulnerabilidad: Respetar la prioridad peatonal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48244" y="1641971"/>
            <a:ext cx="401826" cy="311150"/>
          </a:xfrm>
          <a:prstGeom prst="roundRect">
            <a:avLst>
              <a:gd name="adj" fmla="val 17142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43491" y="1708646"/>
            <a:ext cx="820915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777066" y="1670546"/>
            <a:ext cx="4805044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Aptitud psicofísica: Descanso adecuado y tolerancia cero a sustancias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09585" y="2624138"/>
            <a:ext cx="402818" cy="311150"/>
          </a:xfrm>
          <a:prstGeom prst="roundRect">
            <a:avLst>
              <a:gd name="adj" fmla="val 17142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4832" y="2690813"/>
            <a:ext cx="821908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39400" y="2652713"/>
            <a:ext cx="4804052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Garantía de movilidad: Asistir a personas con discapacidad o adultos mayores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48244" y="2624138"/>
            <a:ext cx="399643" cy="311150"/>
          </a:xfrm>
          <a:prstGeom prst="roundRect">
            <a:avLst>
              <a:gd name="adj" fmla="val 17142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43491" y="2690813"/>
            <a:ext cx="818733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774884" y="2652713"/>
            <a:ext cx="480722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Conducción suave: Manejo previsible, fluido y confortable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09585" y="3606304"/>
            <a:ext cx="401231" cy="311150"/>
          </a:xfrm>
          <a:prstGeom prst="roundRect">
            <a:avLst>
              <a:gd name="adj" fmla="val 17142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4832" y="3672979"/>
            <a:ext cx="820320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37812" y="3634879"/>
            <a:ext cx="4805639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Comunicación asertiva: Respeto y empatía, incluso ante provocaciones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248244" y="3606304"/>
            <a:ext cx="403413" cy="311150"/>
          </a:xfrm>
          <a:prstGeom prst="roundRect">
            <a:avLst>
              <a:gd name="adj" fmla="val 17142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43491" y="3672979"/>
            <a:ext cx="822503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778654" y="3634879"/>
            <a:ext cx="4803456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Atención plena: Prohibido celular, auriculares o tabaco durante el servicio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09585" y="4588669"/>
            <a:ext cx="389424" cy="311150"/>
          </a:xfrm>
          <a:prstGeom prst="roundRect">
            <a:avLst>
              <a:gd name="adj" fmla="val 17142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04832" y="4655344"/>
            <a:ext cx="808513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07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26005" y="4617244"/>
            <a:ext cx="4817446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Facilitación de emergencias: Dar paso a ambulancias, bomberos y policía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248244" y="4588669"/>
            <a:ext cx="408473" cy="311150"/>
          </a:xfrm>
          <a:prstGeom prst="roundRect">
            <a:avLst>
              <a:gd name="adj" fmla="val 17142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343491" y="4655344"/>
            <a:ext cx="827563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08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783714" y="4617244"/>
            <a:ext cx="4798396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Responsabilidad documental: Verificar licencia, cédula, seguro y RTO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09585" y="5570835"/>
            <a:ext cx="401032" cy="311150"/>
          </a:xfrm>
          <a:prstGeom prst="roundRect">
            <a:avLst>
              <a:gd name="adj" fmla="val 17142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4832" y="5637510"/>
            <a:ext cx="820122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09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137614" y="5599410"/>
            <a:ext cx="480583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Dominio emocional: Mantener la calma, evitar maniobras de riesgo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248244" y="5570835"/>
            <a:ext cx="373152" cy="311150"/>
          </a:xfrm>
          <a:prstGeom prst="roundRect">
            <a:avLst>
              <a:gd name="adj" fmla="val 17142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343491" y="5637510"/>
            <a:ext cx="792242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10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748393" y="5599410"/>
            <a:ext cx="483371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Referente ciudadano: Su comportamiento modela la conducta de los demás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1519009" y="6466086"/>
            <a:ext cx="672686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Cultura Vial — Una Problemática Sociocultural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tránsito es un sistema complejo de interacciones humanas, no un simple flujo mecánico.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09585" y="1641971"/>
            <a:ext cx="5333867" cy="1332210"/>
          </a:xfrm>
          <a:prstGeom prst="roundRect">
            <a:avLst>
              <a:gd name="adj" fmla="val 5605"/>
            </a:avLst>
          </a:prstGeom>
          <a:solidFill>
            <a:srgbClr val="283157"/>
          </a:solidFill>
          <a:ln/>
        </p:spPr>
      </p:sp>
      <p:sp>
        <p:nvSpPr>
          <p:cNvPr id="5" name="Shape 3"/>
          <p:cNvSpPr/>
          <p:nvPr/>
        </p:nvSpPr>
        <p:spPr>
          <a:xfrm>
            <a:off x="609585" y="1641971"/>
            <a:ext cx="5333867" cy="3810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6" name="Text 4"/>
          <p:cNvSpPr/>
          <p:nvPr/>
        </p:nvSpPr>
        <p:spPr>
          <a:xfrm>
            <a:off x="838179" y="1908671"/>
            <a:ext cx="487667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seguridad vial es el resultado de comportamientos y valores del conductor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48244" y="1641971"/>
            <a:ext cx="5333867" cy="1332210"/>
          </a:xfrm>
          <a:prstGeom prst="roundRect">
            <a:avLst>
              <a:gd name="adj" fmla="val 5605"/>
            </a:avLst>
          </a:prstGeom>
          <a:solidFill>
            <a:srgbClr val="283157"/>
          </a:solidFill>
          <a:ln/>
        </p:spPr>
      </p:sp>
      <p:sp>
        <p:nvSpPr>
          <p:cNvPr id="8" name="Shape 6"/>
          <p:cNvSpPr/>
          <p:nvPr/>
        </p:nvSpPr>
        <p:spPr>
          <a:xfrm>
            <a:off x="6248244" y="1641971"/>
            <a:ext cx="5333867" cy="3810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9" name="Text 7"/>
          <p:cNvSpPr/>
          <p:nvPr/>
        </p:nvSpPr>
        <p:spPr>
          <a:xfrm>
            <a:off x="6476838" y="1908671"/>
            <a:ext cx="487667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Cultura vial: conjunto de hábitos, valores y actitudes en el uso de la vía pública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09585" y="3278882"/>
            <a:ext cx="5333867" cy="1332508"/>
          </a:xfrm>
          <a:prstGeom prst="roundRect">
            <a:avLst>
              <a:gd name="adj" fmla="val 5604"/>
            </a:avLst>
          </a:prstGeom>
          <a:solidFill>
            <a:srgbClr val="283157"/>
          </a:solidFill>
          <a:ln/>
        </p:spPr>
      </p:sp>
      <p:sp>
        <p:nvSpPr>
          <p:cNvPr id="11" name="Shape 9"/>
          <p:cNvSpPr/>
          <p:nvPr/>
        </p:nvSpPr>
        <p:spPr>
          <a:xfrm>
            <a:off x="609585" y="3278882"/>
            <a:ext cx="5333867" cy="3810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2" name="Text 10"/>
          <p:cNvSpPr/>
          <p:nvPr/>
        </p:nvSpPr>
        <p:spPr>
          <a:xfrm>
            <a:off x="838179" y="3545582"/>
            <a:ext cx="487667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Es vital identificar las "prácticas naturalizadas" que erosionan la seguridad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48244" y="3278882"/>
            <a:ext cx="5333867" cy="1332508"/>
          </a:xfrm>
          <a:prstGeom prst="roundRect">
            <a:avLst>
              <a:gd name="adj" fmla="val 5604"/>
            </a:avLst>
          </a:prstGeom>
          <a:solidFill>
            <a:srgbClr val="283157"/>
          </a:solidFill>
          <a:ln/>
        </p:spPr>
      </p:sp>
      <p:sp>
        <p:nvSpPr>
          <p:cNvPr id="14" name="Shape 12"/>
          <p:cNvSpPr/>
          <p:nvPr/>
        </p:nvSpPr>
        <p:spPr>
          <a:xfrm>
            <a:off x="6248244" y="3278882"/>
            <a:ext cx="5333867" cy="3810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5" name="Text 13"/>
          <p:cNvSpPr/>
          <p:nvPr/>
        </p:nvSpPr>
        <p:spPr>
          <a:xfrm>
            <a:off x="6476838" y="3545582"/>
            <a:ext cx="487667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conductor es un gestor activo del riesgo, no un simple operador de maquinaria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09585" y="4916091"/>
            <a:ext cx="10972526" cy="1332309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7" name="Shape 15"/>
          <p:cNvSpPr/>
          <p:nvPr/>
        </p:nvSpPr>
        <p:spPr>
          <a:xfrm>
            <a:off x="609585" y="4916091"/>
            <a:ext cx="10972526" cy="3810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8" name="Text 16"/>
          <p:cNvSpPr/>
          <p:nvPr/>
        </p:nvSpPr>
        <p:spPr>
          <a:xfrm>
            <a:off x="838179" y="5182791"/>
            <a:ext cx="10743931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Las decisiones individuales tienen impacto colectivo inmediato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506408" y="6466086"/>
            <a:ext cx="685287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6908627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Siniestro Vial, NO Accidente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7518212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¡El accidente de tránsito NO es un accidente! Es un siniestro vial, un incidente.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09585" y="1641971"/>
            <a:ext cx="3301917" cy="1241822"/>
          </a:xfrm>
          <a:prstGeom prst="roundRect">
            <a:avLst>
              <a:gd name="adj" fmla="val 6013"/>
            </a:avLst>
          </a:prstGeom>
          <a:noFill/>
          <a:ln w="19050">
            <a:solidFill>
              <a:srgbClr val="414A7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7229" y="1889621"/>
            <a:ext cx="2806630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Accidente: hecho fortuito, inevitable, ajeno a la voluntad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16295" y="1641971"/>
            <a:ext cx="3301917" cy="1241822"/>
          </a:xfrm>
          <a:prstGeom prst="roundRect">
            <a:avLst>
              <a:gd name="adj" fmla="val 6013"/>
            </a:avLst>
          </a:prstGeom>
          <a:noFill/>
          <a:ln w="19050">
            <a:solidFill>
              <a:srgbClr val="414A7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63938" y="1889621"/>
            <a:ext cx="2806630" cy="746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Siniestro vial (incidente): hecho causal (no casual), con causas identificables y prevenibles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09585" y="3042543"/>
            <a:ext cx="6908627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Tratar un incidente como "accidente" genera pasividad y fatalismo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Elimina la capacidad de aprendizaje y prevención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Cambiar el lenguaje es el primer paso para nuevos hábitos y una cultura vial responsable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lenguaje construye realidad y modifica conductas</a:t>
            </a:r>
            <a:endParaRPr lang="en-US" sz="14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7797" y="0"/>
            <a:ext cx="4063898" cy="6858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09585" y="6466086"/>
            <a:ext cx="680128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1924183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La Fantasía de Invulnerabilidad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2523629"/>
            <a:ext cx="10972526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Teoría homeostática del riesgo: cuando la práctica errónea no causa un desenlace fatal inmediato, el conductor se auto convence de que su accionar es correcto.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09585" y="3295749"/>
            <a:ext cx="2743131" cy="38100"/>
          </a:xfrm>
          <a:prstGeom prst="roundRect">
            <a:avLst>
              <a:gd name="adj" fmla="val 49999"/>
            </a:avLst>
          </a:prstGeom>
          <a:solidFill>
            <a:srgbClr val="8C98CA"/>
          </a:solidFill>
          <a:ln/>
        </p:spPr>
      </p:sp>
      <p:sp>
        <p:nvSpPr>
          <p:cNvPr id="5" name="Text 3"/>
          <p:cNvSpPr/>
          <p:nvPr/>
        </p:nvSpPr>
        <p:spPr>
          <a:xfrm>
            <a:off x="609585" y="3537049"/>
            <a:ext cx="10972526" cy="1422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"Siempre lo hice así y nunca pasó nada" — hasta que el siniestro ocurre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desconexión entre riesgo real y percepción subjetiva es el mayor obstáculo para la seguridad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Un profesional NUNCA utiliza la excusa ante un incidente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Desarrolla su actividad a través de un proceso de gestión de riesgo consciente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reflexión profesional es el camino hacia una convivencia segura en la vía pública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459975" y="6466086"/>
            <a:ext cx="731720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06389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73483" y="634934"/>
            <a:ext cx="6908627" cy="893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Convivencia Vial — Ciudadanía y Espacio Público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4673483" y="1681361"/>
            <a:ext cx="7518212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vía pública es un bien común que requiere atender la dimensión ética.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673483" y="2088952"/>
            <a:ext cx="6908627" cy="2710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respeto mutuo es un requisito de la ciudadanía democrática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convivencia vial implica reconocer al otro y proteger a los más vulnerables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Jerarquía de Responsabilidad: un conductor profesional tiene carga ética y legal superior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Un vehículo de gran porte posee masa y energía de impacto muy superiores → potencialidad de daño catastrófico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Conceptos legales críticos: Impericia, Imprudencia y Negligencia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carácter profesional actúa como agravante: puede llevar de "Culpa" a "Dolo Eventual" o "Dolo"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1479421" y="6466086"/>
            <a:ext cx="712274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Heteronomía vs. Autonomía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¿Cumplimos la norma por miedo al castigo o por convicción?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09585" y="1677591"/>
            <a:ext cx="5333867" cy="3869928"/>
          </a:xfrm>
          <a:prstGeom prst="roundRect">
            <a:avLst>
              <a:gd name="adj" fmla="val 1930"/>
            </a:avLst>
          </a:prstGeom>
          <a:noFill/>
          <a:ln w="19050">
            <a:solidFill>
              <a:srgbClr val="414A7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7229" y="3328095"/>
            <a:ext cx="4838579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Heteronomía: Cumplir la norma solo para evitar la sanción (frenar solo ante un radar)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48244" y="1677591"/>
            <a:ext cx="5333867" cy="3869928"/>
          </a:xfrm>
          <a:prstGeom prst="roundRect">
            <a:avLst>
              <a:gd name="adj" fmla="val 1930"/>
            </a:avLst>
          </a:prstGeom>
          <a:solidFill>
            <a:srgbClr val="8C98CA"/>
          </a:solidFill>
          <a:ln w="19050">
            <a:solidFill>
              <a:srgbClr val="414A7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5887" y="3185815"/>
            <a:ext cx="4838579" cy="853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Autonomía: Internalizar el sentido de la ley, cumplirla por el cuidado del "patrimonio de vidas"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585" y="5706269"/>
            <a:ext cx="10972526" cy="54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autonomía es el sello distintivo del verdadero profesional de la movilidad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Es el respeto a la norma por convicción ética, incluso sin fiscalización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459975" y="6466086"/>
            <a:ext cx="731720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6908627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Protección de los Vulnerables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6908627" cy="1154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Los actores más vulnerables de la vía pública requieren protección especial:</a:t>
            </a:r>
            <a:endParaRPr lang="en-US" sz="140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PEATONES: Son los más frágiles, carecen de protección. Un impacto a 30 km/h puede ser fatal. Los conductores DEBEN ceder siempre el paso en sendas peatonales.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09585" y="2591693"/>
            <a:ext cx="6908528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2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09585" y="2813943"/>
            <a:ext cx="690862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NIÑOS Y JÓVENES: Los siniestros viales son la primera causa de muerte en jóvenes en Argentina. Obligatorio: máximo 20 km/h cerca de escuelas.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585" y="3514824"/>
            <a:ext cx="6908528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2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09585" y="3737074"/>
            <a:ext cx="690862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CICLISTAS Y MOTOCICLISTAS: Menor masa, estabilidad y visibilidad. Atención especial a los puntos ciegos del vehículo.</a:t>
            </a:r>
            <a:endParaRPr lang="en-US" sz="14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7797" y="0"/>
            <a:ext cx="4063898" cy="68580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09585" y="6466086"/>
            <a:ext cx="732018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1781308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Distracciones y Uso del Celular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2380754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Conducir y usar el celular: un riesgo equivalente a conducir bajo los efectos del alcohol.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38179" y="3016945"/>
            <a:ext cx="525766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 40 km/h se recorren 11 metros por segundo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95848" y="2788345"/>
            <a:ext cx="5486263" cy="1026120"/>
          </a:xfrm>
          <a:custGeom>
            <a:avLst/>
            <a:gdLst/>
            <a:ahLst/>
            <a:cxnLst/>
            <a:rect l="l" t="t" r="r" b="b"/>
            <a:pathLst>
              <a:path w="5486263" h="1026120">
                <a:moveTo>
                  <a:pt x="0" y="0"/>
                </a:moveTo>
                <a:lnTo>
                  <a:pt x="5424034" y="0"/>
                </a:lnTo>
                <a:arcTo hR="62230" wR="62228" stAng="16200000" swAng="5400000"/>
                <a:lnTo>
                  <a:pt x="5486263" y="963890"/>
                </a:lnTo>
                <a:arcTo hR="62230" wR="62228" stAng="0" swAng="5400000"/>
                <a:lnTo>
                  <a:pt x="0" y="1026120"/>
                </a:lnTo>
                <a:lnTo>
                  <a:pt x="0" y="0"/>
                </a:lnTo>
                <a:close/>
              </a:path>
            </a:pathLst>
          </a:custGeom>
          <a:solidFill>
            <a:srgbClr val="8C98CA"/>
          </a:solidFill>
          <a:ln/>
        </p:spPr>
      </p:sp>
      <p:sp>
        <p:nvSpPr>
          <p:cNvPr id="6" name="Text 4"/>
          <p:cNvSpPr/>
          <p:nvPr/>
        </p:nvSpPr>
        <p:spPr>
          <a:xfrm>
            <a:off x="6324442" y="3016945"/>
            <a:ext cx="5029074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Atender el celular toma 3 segundos = 35 metros a ciegas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09585" y="3973215"/>
            <a:ext cx="10972526" cy="1128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celular combina TODAS las distracciones: visual, cognitiva, manual y auditiva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13,5% de conductores usa el celular al manejar (CESVI)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48 Ley 24.449: Prohibido usar auriculares y sistemas de comunicación manual continua (incluye manos libres)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fatiga produce microsueños — pausas cada 2 horas son imprescindibles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089498" y="2788345"/>
            <a:ext cx="12700" cy="102612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1461662" y="6466086"/>
            <a:ext cx="730033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1630396"/>
            <a:ext cx="6908627" cy="893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Cierre — El Profesional que la Sociedad Necesita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2676823"/>
            <a:ext cx="7518212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formación profesional supera la perspectiva instrumental.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09585" y="3084413"/>
            <a:ext cx="6908627" cy="2168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 se busca que el conductor actúe de forma mecánica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competencia incluye comunicación, gestión emocional y resolución de dilemas éticos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profesionalización es la herramienta clave para transformar la hostilidad vial en convivencia armónica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vida es el valor jerárquicamente superior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regla deja de ser imposición externa para convertirse en convicción personal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7797" y="0"/>
            <a:ext cx="4063898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9585" y="6466086"/>
            <a:ext cx="731522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2026-10-12T19:45:37Z</dcterms:created>
  <dcterms:modified xsi:type="dcterms:W3CDTF">2026-10-12T19:45:37Z</dcterms:modified>
</cp:coreProperties>
</file>