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4630400" cy="8229600"/>
  <p:notesSz cx="8229600" cy="14630400"/>
  <p:embeddedFontLst>
    <p:embeddedFont>
      <p:font typeface="Inter"/>
      <p:regular r:id="rId32"/>
    </p:embeddedFont>
    <p:embeddedFont>
      <p:font typeface="Inter"/>
      <p:regular r:id="rId33"/>
    </p:embeddedFont>
    <p:embeddedFont>
      <p:font typeface="Inter"/>
      <p:regular r:id="rId34"/>
    </p:embeddedFont>
    <p:embeddedFont>
      <p:font typeface="Inter"/>
      <p:regular r:id="rId35"/>
    </p:embeddedFont>
    <p:embeddedFont>
      <p:font typeface="Inter"/>
      <p:regular r:id="rId36"/>
    </p:embeddedFont>
    <p:embeddedFont>
      <p:font typeface="Inter"/>
      <p:regular r:id="rId37"/>
    </p:embeddedFont>
    <p:embeddedFont>
      <p:font typeface="Inter"/>
      <p:regular r:id="rId38"/>
    </p:embeddedFont>
    <p:embeddedFont>
      <p:font typeface="Inter"/>
      <p:regular r:id="rId3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32" Type="http://schemas.openxmlformats.org/officeDocument/2006/relationships/font" Target="fonts/font1.fntdata"/><Relationship Id="rId33" Type="http://schemas.openxmlformats.org/officeDocument/2006/relationships/font" Target="fonts/font2.fntdata"/><Relationship Id="rId34" Type="http://schemas.openxmlformats.org/officeDocument/2006/relationships/font" Target="fonts/font3.fntdata"/><Relationship Id="rId35" Type="http://schemas.openxmlformats.org/officeDocument/2006/relationships/font" Target="fonts/font4.fntdata"/><Relationship Id="rId36" Type="http://schemas.openxmlformats.org/officeDocument/2006/relationships/font" Target="fonts/font5.fntdata"/><Relationship Id="rId37" Type="http://schemas.openxmlformats.org/officeDocument/2006/relationships/font" Target="fonts/font6.fntdata"/><Relationship Id="rId38" Type="http://schemas.openxmlformats.org/officeDocument/2006/relationships/font" Target="fonts/font7.fntdata"/><Relationship Id="rId39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5.png"/><Relationship Id="rId6" Type="http://schemas.openxmlformats.org/officeDocument/2006/relationships/image" Target="../media/image-2-6.svg"/><Relationship Id="rId7" Type="http://schemas.openxmlformats.org/officeDocument/2006/relationships/image" Target="../media/image-2-7.png"/><Relationship Id="rId8" Type="http://schemas.openxmlformats.org/officeDocument/2006/relationships/image" Target="../media/image-2-8.svg"/><Relationship Id="rId9" Type="http://schemas.openxmlformats.org/officeDocument/2006/relationships/image" Target="../media/image-2-9.png"/><Relationship Id="rId10" Type="http://schemas.openxmlformats.org/officeDocument/2006/relationships/image" Target="../media/image-2-10.svg"/><Relationship Id="rId11" Type="http://schemas.openxmlformats.org/officeDocument/2006/relationships/image" Target="../media/image-2-11.png"/><Relationship Id="rId12" Type="http://schemas.openxmlformats.org/officeDocument/2006/relationships/image" Target="../media/image-2-12.svg"/><Relationship Id="rId13" Type="http://schemas.openxmlformats.org/officeDocument/2006/relationships/slideLayout" Target="../slideLayouts/slideLayout3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9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2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image" Target="../media/image-13-9.png"/><Relationship Id="rId10" Type="http://schemas.openxmlformats.org/officeDocument/2006/relationships/image" Target="../media/image-13-10.sv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svg"/><Relationship Id="rId13" Type="http://schemas.openxmlformats.org/officeDocument/2006/relationships/slideLayout" Target="../slideLayouts/slideLayout14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6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7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9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20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2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23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svg"/><Relationship Id="rId3" Type="http://schemas.openxmlformats.org/officeDocument/2006/relationships/image" Target="../media/image-23-3.png"/><Relationship Id="rId4" Type="http://schemas.openxmlformats.org/officeDocument/2006/relationships/image" Target="../media/image-23-4.svg"/><Relationship Id="rId5" Type="http://schemas.openxmlformats.org/officeDocument/2006/relationships/image" Target="../media/image-23-5.png"/><Relationship Id="rId6" Type="http://schemas.openxmlformats.org/officeDocument/2006/relationships/image" Target="../media/image-23-6.svg"/><Relationship Id="rId7" Type="http://schemas.openxmlformats.org/officeDocument/2006/relationships/image" Target="../media/image-23-7.png"/><Relationship Id="rId8" Type="http://schemas.openxmlformats.org/officeDocument/2006/relationships/image" Target="../media/image-23-8.svg"/><Relationship Id="rId9" Type="http://schemas.openxmlformats.org/officeDocument/2006/relationships/image" Target="../media/image-23-9.png"/><Relationship Id="rId10" Type="http://schemas.openxmlformats.org/officeDocument/2006/relationships/image" Target="../media/image-23-10.svg"/><Relationship Id="rId11" Type="http://schemas.openxmlformats.org/officeDocument/2006/relationships/slideLayout" Target="../slideLayouts/slideLayout24.xml"/><Relationship Id="rId1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25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26.xml"/><Relationship Id="rId3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718316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Conducción Profesional: Normativa, Seguridad y Operación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4876205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 módulo integral que reúne los conocimientos esenciales para ejercer como conductor profesional con excelencia, seguridad y pleno cumplimiento legal.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8065" y="486847"/>
            <a:ext cx="8798481" cy="553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35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Documentación Obligatoria para Circular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708065" y="1393984"/>
            <a:ext cx="13214271" cy="566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Antes de iniciar cualquier servicio, el conductor profesional debe verificar que cuenta con toda la documentación exigida por ley. El incumplimiento puede derivar en sanciones, inmovilización del vehículo y responsabilidad legal.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08065" y="2159556"/>
            <a:ext cx="6518672" cy="1743075"/>
          </a:xfrm>
          <a:prstGeom prst="roundRect">
            <a:avLst>
              <a:gd name="adj" fmla="val 4266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92612" y="2344103"/>
            <a:ext cx="531019" cy="531019"/>
          </a:xfrm>
          <a:prstGeom prst="roundRect">
            <a:avLst>
              <a:gd name="adj" fmla="val 17218001"/>
            </a:avLst>
          </a:prstGeom>
          <a:solidFill>
            <a:srgbClr val="2B0AFF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582" y="2490073"/>
            <a:ext cx="238958" cy="23895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92612" y="3052048"/>
            <a:ext cx="2487573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Identificación Personal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92612" y="3434834"/>
            <a:ext cx="6149578" cy="283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DNI vigente del conductor titular del servicio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7403663" y="2159556"/>
            <a:ext cx="6518672" cy="1743075"/>
          </a:xfrm>
          <a:prstGeom prst="roundRect">
            <a:avLst>
              <a:gd name="adj" fmla="val 4266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588210" y="2344103"/>
            <a:ext cx="531019" cy="531019"/>
          </a:xfrm>
          <a:prstGeom prst="roundRect">
            <a:avLst>
              <a:gd name="adj" fmla="val 17218001"/>
            </a:avLst>
          </a:prstGeom>
          <a:solidFill>
            <a:srgbClr val="2B0AFF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34181" y="2490073"/>
            <a:ext cx="238958" cy="23895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588210" y="3052048"/>
            <a:ext cx="2273737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Licencia de Conducir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7588210" y="3434834"/>
            <a:ext cx="6149578" cy="283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Habilitación profesional vigente y categoría correspondiente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708065" y="4079558"/>
            <a:ext cx="6518672" cy="1743075"/>
          </a:xfrm>
          <a:prstGeom prst="roundRect">
            <a:avLst>
              <a:gd name="adj" fmla="val 4266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92612" y="4264104"/>
            <a:ext cx="531019" cy="531019"/>
          </a:xfrm>
          <a:prstGeom prst="roundRect">
            <a:avLst>
              <a:gd name="adj" fmla="val 17218001"/>
            </a:avLst>
          </a:prstGeom>
          <a:solidFill>
            <a:srgbClr val="2B0AFF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8582" y="4410075"/>
            <a:ext cx="238958" cy="23895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92612" y="4972050"/>
            <a:ext cx="2213015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Seguro Obligatorio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892612" y="5354836"/>
            <a:ext cx="6149578" cy="283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Póliza activa con cobertura vigente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7403663" y="4079558"/>
            <a:ext cx="6518672" cy="1743075"/>
          </a:xfrm>
          <a:prstGeom prst="roundRect">
            <a:avLst>
              <a:gd name="adj" fmla="val 4266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588210" y="4264104"/>
            <a:ext cx="531019" cy="531019"/>
          </a:xfrm>
          <a:prstGeom prst="roundRect">
            <a:avLst>
              <a:gd name="adj" fmla="val 17218001"/>
            </a:avLst>
          </a:prstGeom>
          <a:solidFill>
            <a:srgbClr val="2B0AFF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34181" y="4410075"/>
            <a:ext cx="238958" cy="23895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588210" y="4972050"/>
            <a:ext cx="2213015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Patente Visible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7588210" y="5354836"/>
            <a:ext cx="6149578" cy="283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Correctamente colocada y legible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708065" y="5999559"/>
            <a:ext cx="6518672" cy="1743075"/>
          </a:xfrm>
          <a:prstGeom prst="roundRect">
            <a:avLst>
              <a:gd name="adj" fmla="val 4266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892612" y="6184106"/>
            <a:ext cx="531019" cy="531019"/>
          </a:xfrm>
          <a:prstGeom prst="roundRect">
            <a:avLst>
              <a:gd name="adj" fmla="val 17218001"/>
            </a:avLst>
          </a:prstGeom>
          <a:solidFill>
            <a:srgbClr val="2B0AFF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8582" y="6330077"/>
            <a:ext cx="238958" cy="238958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892612" y="6892052"/>
            <a:ext cx="2213015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Comprobantes</a:t>
            </a:r>
            <a:endParaRPr lang="en-US" sz="1700" dirty="0"/>
          </a:p>
        </p:txBody>
      </p:sp>
      <p:sp>
        <p:nvSpPr>
          <p:cNvPr id="28" name="Text 21"/>
          <p:cNvSpPr/>
          <p:nvPr/>
        </p:nvSpPr>
        <p:spPr>
          <a:xfrm>
            <a:off x="892612" y="7274838"/>
            <a:ext cx="6149578" cy="283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Pagos de infracciones y tasas al día</a:t>
            </a:r>
            <a:endParaRPr lang="en-US" sz="1350" dirty="0"/>
          </a:p>
        </p:txBody>
      </p:sp>
      <p:sp>
        <p:nvSpPr>
          <p:cNvPr id="29" name="Shape 22"/>
          <p:cNvSpPr/>
          <p:nvPr/>
        </p:nvSpPr>
        <p:spPr>
          <a:xfrm>
            <a:off x="7403663" y="5999559"/>
            <a:ext cx="6518672" cy="1743075"/>
          </a:xfrm>
          <a:prstGeom prst="roundRect">
            <a:avLst>
              <a:gd name="adj" fmla="val 4266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7588210" y="6184106"/>
            <a:ext cx="531019" cy="531019"/>
          </a:xfrm>
          <a:prstGeom prst="roundRect">
            <a:avLst>
              <a:gd name="adj" fmla="val 17218001"/>
            </a:avLst>
          </a:prstGeom>
          <a:solidFill>
            <a:srgbClr val="2B0AFF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34181" y="6330077"/>
            <a:ext cx="238958" cy="238958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588210" y="6892052"/>
            <a:ext cx="2213015" cy="276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Revisión Técnica</a:t>
            </a:r>
            <a:endParaRPr lang="en-US" sz="1700" dirty="0"/>
          </a:p>
        </p:txBody>
      </p:sp>
      <p:sp>
        <p:nvSpPr>
          <p:cNvPr id="33" name="Text 25"/>
          <p:cNvSpPr/>
          <p:nvPr/>
        </p:nvSpPr>
        <p:spPr>
          <a:xfrm>
            <a:off x="7588210" y="7274838"/>
            <a:ext cx="6149578" cy="283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RTO vigente y emitida por taller autorizado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59368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La Revisión Técnica Obligatoria: Requisito Indispensable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375773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RTO es un control periódico del estado mecánico y de seguridad del vehículo. Para servicios interjurisdiccionales, debe ser emitida por talleres autorizados por Nación.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3526750"/>
            <a:ext cx="456866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Consecuencias de no tenerla vigente: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4035266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Inhabilitación inmediata del vehículo para circular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422219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Pérdida de cobertura del seguro en caso de siniestro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4809173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Multas y sanciones administrativas severas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5196126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Responsabilidad legal en caso de accidente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3790" y="5692259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 responsabilidad del conductor verificar la vigencia antes de cada servicio y comunicar a la empresa cualquier vencimiento próximo.</a:t>
            </a:r>
            <a:endParaRPr lang="en-US" sz="155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7543" y="2420422"/>
            <a:ext cx="4926568" cy="49265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3281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6526" y="533876"/>
            <a:ext cx="7590949" cy="1213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Marco Legal: Ley Nacional de Tránsito Nº 24.449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776526" y="2038588"/>
            <a:ext cx="7590949" cy="931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 ley establece las reglas generales de circulación en todo el territorio nacional. Su conocimiento es obligatorio para todo conductor profesional, ya que determina derechos, obligaciones y sanciones.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776526" y="3188851"/>
            <a:ext cx="194072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776526" y="3495913"/>
            <a:ext cx="3698438" cy="2286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7" name="Text 4"/>
          <p:cNvSpPr/>
          <p:nvPr/>
        </p:nvSpPr>
        <p:spPr>
          <a:xfrm>
            <a:off x="776526" y="3638669"/>
            <a:ext cx="242697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Primera prioridad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776526" y="4058364"/>
            <a:ext cx="3698438" cy="621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Indicación de la autoridad de tránsito presente en el lugar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4669036" y="3188851"/>
            <a:ext cx="194072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4669036" y="3495913"/>
            <a:ext cx="3698438" cy="2286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11" name="Text 8"/>
          <p:cNvSpPr/>
          <p:nvPr/>
        </p:nvSpPr>
        <p:spPr>
          <a:xfrm>
            <a:off x="4669036" y="3638669"/>
            <a:ext cx="242697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Segunda prioridad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4669036" y="4058364"/>
            <a:ext cx="3698438" cy="621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Señalización vial (semáforos, señales verticales y horizontales)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76526" y="5019318"/>
            <a:ext cx="194072" cy="242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776526" y="5326380"/>
            <a:ext cx="7590949" cy="2286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15" name="Text 12"/>
          <p:cNvSpPr/>
          <p:nvPr/>
        </p:nvSpPr>
        <p:spPr>
          <a:xfrm>
            <a:off x="776526" y="5469136"/>
            <a:ext cx="242697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Tercera prioridad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776526" y="5888831"/>
            <a:ext cx="7590949" cy="3106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 legal escrita en el código de tránsito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776526" y="6563439"/>
            <a:ext cx="7590949" cy="1135499"/>
          </a:xfrm>
          <a:prstGeom prst="roundRect">
            <a:avLst>
              <a:gd name="adj" fmla="val 7182"/>
            </a:avLst>
          </a:prstGeom>
          <a:solidFill>
            <a:srgbClr val="0A004D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598" y="6857048"/>
            <a:ext cx="242649" cy="194072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407319" y="6805970"/>
            <a:ext cx="6766084" cy="621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Recuerde:</a:t>
            </a:r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 caso de conflicto entre estas tres fuentes, siempre prevalece la de mayor jerarquía en el orden indicado.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6607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Prioridad de Paso en Encrucijadas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793790" y="2503884"/>
            <a:ext cx="7556421" cy="1824276"/>
          </a:xfrm>
          <a:prstGeom prst="roundRect">
            <a:avLst>
              <a:gd name="adj" fmla="val 6015"/>
            </a:avLst>
          </a:prstGeom>
          <a:solidFill>
            <a:srgbClr val="272525"/>
          </a:solidFill>
          <a:ln w="22860">
            <a:solidFill>
              <a:srgbClr val="2A1999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70930" y="2503884"/>
            <a:ext cx="91440" cy="1824276"/>
          </a:xfrm>
          <a:prstGeom prst="roundRect">
            <a:avLst>
              <a:gd name="adj" fmla="val 91163"/>
            </a:avLst>
          </a:prstGeom>
          <a:solidFill>
            <a:srgbClr val="2B0AFF"/>
          </a:solidFill>
          <a:ln/>
        </p:spPr>
      </p:sp>
      <p:sp>
        <p:nvSpPr>
          <p:cNvPr id="6" name="Text 3"/>
          <p:cNvSpPr/>
          <p:nvPr/>
        </p:nvSpPr>
        <p:spPr>
          <a:xfrm>
            <a:off x="1083588" y="272510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Regla General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083588" y="3154323"/>
            <a:ext cx="704540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 toda intersección sin señalización específica, se debe ceder el paso al vehículo que se aproxima por la derecha. Esta es la norma básica de cortesía vial.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793790" y="4526518"/>
            <a:ext cx="7556421" cy="2737009"/>
          </a:xfrm>
          <a:prstGeom prst="roundRect">
            <a:avLst>
              <a:gd name="adj" fmla="val 4009"/>
            </a:avLst>
          </a:prstGeom>
          <a:solidFill>
            <a:srgbClr val="272525"/>
          </a:solidFill>
          <a:ln w="22860">
            <a:solidFill>
              <a:srgbClr val="2A199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70930" y="4526518"/>
            <a:ext cx="91440" cy="2737009"/>
          </a:xfrm>
          <a:prstGeom prst="roundRect">
            <a:avLst>
              <a:gd name="adj" fmla="val 91163"/>
            </a:avLst>
          </a:prstGeom>
          <a:solidFill>
            <a:srgbClr val="2B0AFF"/>
          </a:solidFill>
          <a:ln/>
        </p:spPr>
      </p:sp>
      <p:sp>
        <p:nvSpPr>
          <p:cNvPr id="10" name="Text 7"/>
          <p:cNvSpPr/>
          <p:nvPr/>
        </p:nvSpPr>
        <p:spPr>
          <a:xfrm>
            <a:off x="1083588" y="4747736"/>
            <a:ext cx="308026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Excepciones Importantes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1083588" y="5176957"/>
            <a:ext cx="70454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Ferrocarriles: siempre tienen prioridad absoluta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1083588" y="5563910"/>
            <a:ext cx="70454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Vehículos de emergencia con señales activas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1083588" y="5950863"/>
            <a:ext cx="70454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Peatones en pasos peatonales señalizados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1083588" y="6337816"/>
            <a:ext cx="70454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Circulación dentro de rotondas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1083588" y="6724769"/>
            <a:ext cx="70454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Acceso desde vía de tierra a vía pavimentada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69018"/>
            <a:ext cx="724245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Maniobras de Giro y Rotondas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278511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Giros Correctos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793790" y="3355538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1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Anticipar con señal luminosa (mínimo 30 metros antes)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793790" y="4060031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2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Posicionarse en el carril correcto con tiempo suficiente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4764524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3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Reducir la velocidad de forma progresiva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93790" y="5469017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4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Verificar espejos y puntos ciegos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93790" y="5855970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5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Ejecutar el giro de forma suave y controlada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4821674" y="2785110"/>
            <a:ext cx="353008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Circulación en Rotondas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4821674" y="3355538"/>
            <a:ext cx="35361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Prioridad al que ya circula dentro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4821674" y="3742492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que sale tiene prioridad sobre los que continúan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4821674" y="4446984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Señalizar la salida con anticipación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4821674" y="5151477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Mantener velocidad moderada y constante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4821674" y="5855970"/>
            <a:ext cx="35361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cambiar de carril dentro de la rotonda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77979"/>
            <a:ext cx="726590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Conductas Prohibidas por Ley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99489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incumplimiento de estas prohibiciones no solo genera sanciones económicas y administrativas, sino que compromete la seguridad de todos los usuarios de la vía pública.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853214"/>
            <a:ext cx="13042821" cy="4398288"/>
          </a:xfrm>
          <a:prstGeom prst="roundRect">
            <a:avLst>
              <a:gd name="adj" fmla="val 1895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1410" y="2860834"/>
            <a:ext cx="6513790" cy="1461016"/>
          </a:xfrm>
          <a:prstGeom prst="roundRect">
            <a:avLst>
              <a:gd name="adj" fmla="val 5706"/>
            </a:avLst>
          </a:prstGeom>
          <a:solidFill>
            <a:srgbClr val="110080"/>
          </a:solidFill>
          <a:ln/>
        </p:spPr>
      </p:sp>
      <p:sp>
        <p:nvSpPr>
          <p:cNvPr id="6" name="Text 4"/>
          <p:cNvSpPr/>
          <p:nvPr/>
        </p:nvSpPr>
        <p:spPr>
          <a:xfrm>
            <a:off x="999768" y="305919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Bajo Efectos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999768" y="3488412"/>
            <a:ext cx="611707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Conducir bajo influencia de alcohol, drogas o medicamentos que afecten la capacidad de reacción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315200" y="2860834"/>
            <a:ext cx="6513790" cy="1461016"/>
          </a:xfrm>
          <a:prstGeom prst="rect">
            <a:avLst/>
          </a:prstGeom>
          <a:solidFill>
            <a:srgbClr val="110080"/>
          </a:solidFill>
          <a:ln/>
        </p:spPr>
      </p:sp>
      <p:sp>
        <p:nvSpPr>
          <p:cNvPr id="9" name="Shape 7"/>
          <p:cNvSpPr/>
          <p:nvPr/>
        </p:nvSpPr>
        <p:spPr>
          <a:xfrm>
            <a:off x="7315200" y="2860834"/>
            <a:ext cx="22860" cy="1461016"/>
          </a:xfrm>
          <a:prstGeom prst="roundRect">
            <a:avLst>
              <a:gd name="adj" fmla="val 364651"/>
            </a:avLst>
          </a:prstGeom>
          <a:solidFill>
            <a:srgbClr val="2A1999"/>
          </a:solidFill>
          <a:ln/>
        </p:spPr>
      </p:sp>
      <p:sp>
        <p:nvSpPr>
          <p:cNvPr id="10" name="Text 8"/>
          <p:cNvSpPr/>
          <p:nvPr/>
        </p:nvSpPr>
        <p:spPr>
          <a:xfrm>
            <a:off x="7513558" y="305919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Sin Habilitación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513558" y="3488412"/>
            <a:ext cx="611707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Circular sin licencia vigente o con categoría incorrecta para el vehículo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01410" y="4321850"/>
            <a:ext cx="6513790" cy="1461016"/>
          </a:xfrm>
          <a:prstGeom prst="rect">
            <a:avLst/>
          </a:prstGeom>
          <a:solidFill>
            <a:srgbClr val="110080"/>
          </a:solidFill>
          <a:ln/>
        </p:spPr>
      </p:sp>
      <p:sp>
        <p:nvSpPr>
          <p:cNvPr id="13" name="Shape 11"/>
          <p:cNvSpPr/>
          <p:nvPr/>
        </p:nvSpPr>
        <p:spPr>
          <a:xfrm>
            <a:off x="801410" y="4321850"/>
            <a:ext cx="6513790" cy="22860"/>
          </a:xfrm>
          <a:prstGeom prst="roundRect">
            <a:avLst>
              <a:gd name="adj" fmla="val 364651"/>
            </a:avLst>
          </a:prstGeom>
          <a:solidFill>
            <a:srgbClr val="2A1999"/>
          </a:solidFill>
          <a:ln/>
        </p:spPr>
      </p:sp>
      <p:sp>
        <p:nvSpPr>
          <p:cNvPr id="14" name="Text 12"/>
          <p:cNvSpPr/>
          <p:nvPr/>
        </p:nvSpPr>
        <p:spPr>
          <a:xfrm>
            <a:off x="999768" y="45202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Distracciones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999768" y="4949428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Uso de celular sin manos libres durante la conducción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315200" y="4321850"/>
            <a:ext cx="6513790" cy="1461016"/>
          </a:xfrm>
          <a:prstGeom prst="rect">
            <a:avLst/>
          </a:prstGeom>
          <a:solidFill>
            <a:srgbClr val="110080"/>
          </a:solidFill>
          <a:ln/>
        </p:spPr>
      </p:sp>
      <p:sp>
        <p:nvSpPr>
          <p:cNvPr id="17" name="Shape 15"/>
          <p:cNvSpPr/>
          <p:nvPr/>
        </p:nvSpPr>
        <p:spPr>
          <a:xfrm>
            <a:off x="7315200" y="4321850"/>
            <a:ext cx="22860" cy="1461016"/>
          </a:xfrm>
          <a:prstGeom prst="roundRect">
            <a:avLst>
              <a:gd name="adj" fmla="val 364651"/>
            </a:avLst>
          </a:prstGeom>
          <a:solidFill>
            <a:srgbClr val="2A1999"/>
          </a:solidFill>
          <a:ln/>
        </p:spPr>
      </p:sp>
      <p:sp>
        <p:nvSpPr>
          <p:cNvPr id="18" name="Shape 16"/>
          <p:cNvSpPr/>
          <p:nvPr/>
        </p:nvSpPr>
        <p:spPr>
          <a:xfrm>
            <a:off x="7315200" y="4321850"/>
            <a:ext cx="6513790" cy="22860"/>
          </a:xfrm>
          <a:prstGeom prst="roundRect">
            <a:avLst>
              <a:gd name="adj" fmla="val 364651"/>
            </a:avLst>
          </a:prstGeom>
          <a:solidFill>
            <a:srgbClr val="2A1999"/>
          </a:solidFill>
          <a:ln/>
        </p:spPr>
      </p:sp>
      <p:sp>
        <p:nvSpPr>
          <p:cNvPr id="19" name="Text 17"/>
          <p:cNvSpPr/>
          <p:nvPr/>
        </p:nvSpPr>
        <p:spPr>
          <a:xfrm>
            <a:off x="7513558" y="45202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Exceso de Carga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7513558" y="4949428"/>
            <a:ext cx="611707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Superar los límites de peso o capacidad de pasajeros autorizados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801410" y="5782866"/>
            <a:ext cx="6513790" cy="1461016"/>
          </a:xfrm>
          <a:prstGeom prst="rect">
            <a:avLst/>
          </a:prstGeom>
          <a:solidFill>
            <a:srgbClr val="110080"/>
          </a:solidFill>
          <a:ln/>
        </p:spPr>
      </p:sp>
      <p:sp>
        <p:nvSpPr>
          <p:cNvPr id="22" name="Shape 20"/>
          <p:cNvSpPr/>
          <p:nvPr/>
        </p:nvSpPr>
        <p:spPr>
          <a:xfrm>
            <a:off x="801410" y="5782866"/>
            <a:ext cx="6513790" cy="22860"/>
          </a:xfrm>
          <a:prstGeom prst="roundRect">
            <a:avLst>
              <a:gd name="adj" fmla="val 364651"/>
            </a:avLst>
          </a:prstGeom>
          <a:solidFill>
            <a:srgbClr val="2A1999"/>
          </a:solidFill>
          <a:ln/>
        </p:spPr>
      </p:sp>
      <p:sp>
        <p:nvSpPr>
          <p:cNvPr id="23" name="Text 21"/>
          <p:cNvSpPr/>
          <p:nvPr/>
        </p:nvSpPr>
        <p:spPr>
          <a:xfrm>
            <a:off x="999768" y="598122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Contramano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999768" y="6410444"/>
            <a:ext cx="611707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Circular en sentido contrario al establecido</a:t>
            </a:r>
            <a:endParaRPr lang="en-US" sz="1550" dirty="0"/>
          </a:p>
        </p:txBody>
      </p:sp>
      <p:sp>
        <p:nvSpPr>
          <p:cNvPr id="25" name="Shape 23"/>
          <p:cNvSpPr/>
          <p:nvPr/>
        </p:nvSpPr>
        <p:spPr>
          <a:xfrm>
            <a:off x="7315200" y="5782866"/>
            <a:ext cx="6513790" cy="1461016"/>
          </a:xfrm>
          <a:prstGeom prst="rect">
            <a:avLst/>
          </a:prstGeom>
          <a:solidFill>
            <a:srgbClr val="110080"/>
          </a:solidFill>
          <a:ln/>
        </p:spPr>
      </p:sp>
      <p:sp>
        <p:nvSpPr>
          <p:cNvPr id="26" name="Shape 24"/>
          <p:cNvSpPr/>
          <p:nvPr/>
        </p:nvSpPr>
        <p:spPr>
          <a:xfrm>
            <a:off x="7315200" y="5782866"/>
            <a:ext cx="22860" cy="1461016"/>
          </a:xfrm>
          <a:prstGeom prst="roundRect">
            <a:avLst>
              <a:gd name="adj" fmla="val 364651"/>
            </a:avLst>
          </a:prstGeom>
          <a:solidFill>
            <a:srgbClr val="2A1999"/>
          </a:solidFill>
          <a:ln/>
        </p:spPr>
      </p:sp>
      <p:sp>
        <p:nvSpPr>
          <p:cNvPr id="27" name="Shape 25"/>
          <p:cNvSpPr/>
          <p:nvPr/>
        </p:nvSpPr>
        <p:spPr>
          <a:xfrm>
            <a:off x="7315200" y="5782866"/>
            <a:ext cx="6513790" cy="22860"/>
          </a:xfrm>
          <a:prstGeom prst="roundRect">
            <a:avLst>
              <a:gd name="adj" fmla="val 364651"/>
            </a:avLst>
          </a:prstGeom>
          <a:solidFill>
            <a:srgbClr val="2A1999"/>
          </a:solidFill>
          <a:ln/>
        </p:spPr>
      </p:sp>
      <p:sp>
        <p:nvSpPr>
          <p:cNvPr id="28" name="Text 26"/>
          <p:cNvSpPr/>
          <p:nvPr/>
        </p:nvSpPr>
        <p:spPr>
          <a:xfrm>
            <a:off x="7513558" y="598122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Impedimentos</a:t>
            </a:r>
            <a:endParaRPr lang="en-US" sz="1950" dirty="0"/>
          </a:p>
        </p:txBody>
      </p:sp>
      <p:sp>
        <p:nvSpPr>
          <p:cNvPr id="29" name="Text 27"/>
          <p:cNvSpPr/>
          <p:nvPr/>
        </p:nvSpPr>
        <p:spPr>
          <a:xfrm>
            <a:off x="7513558" y="6410444"/>
            <a:ext cx="611707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Conducir con limitaciones físicas no declaradas o sin los elementos de corrección necesarios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2108" y="463391"/>
            <a:ext cx="7799784" cy="1050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Velocidades Máximas para Ómnibus y Micros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672108" y="1765578"/>
            <a:ext cx="7799784" cy="537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respeto de los límites de velocidad es fundamental para la seguridad del servicio. Los ómnibus y micros tienen restricciones específicas que deben cumplirse rigurosamente.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72108" y="2575917"/>
            <a:ext cx="2459831" cy="554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350"/>
              </a:lnSpc>
              <a:buNone/>
            </a:pPr>
            <a:r>
              <a:rPr lang="en-US" sz="43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40</a:t>
            </a:r>
            <a:endParaRPr lang="en-US" sz="4350" dirty="0"/>
          </a:p>
        </p:txBody>
      </p:sp>
      <p:sp>
        <p:nvSpPr>
          <p:cNvPr id="6" name="Text 3"/>
          <p:cNvSpPr/>
          <p:nvPr/>
        </p:nvSpPr>
        <p:spPr>
          <a:xfrm>
            <a:off x="851773" y="3340298"/>
            <a:ext cx="2100501" cy="262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Calles urbanas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672108" y="3703558"/>
            <a:ext cx="2459831" cy="80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Zonas residenciales y comerciales con tránsito peatonal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3341965" y="2575917"/>
            <a:ext cx="2459950" cy="554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350"/>
              </a:lnSpc>
              <a:buNone/>
            </a:pPr>
            <a:r>
              <a:rPr lang="en-US" sz="43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60</a:t>
            </a:r>
            <a:endParaRPr lang="en-US" sz="4350" dirty="0"/>
          </a:p>
        </p:txBody>
      </p:sp>
      <p:sp>
        <p:nvSpPr>
          <p:cNvPr id="9" name="Text 6"/>
          <p:cNvSpPr/>
          <p:nvPr/>
        </p:nvSpPr>
        <p:spPr>
          <a:xfrm>
            <a:off x="3521631" y="3340298"/>
            <a:ext cx="2100501" cy="262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Avenidas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3341965" y="3703558"/>
            <a:ext cx="2459950" cy="537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Vías de mayor capacidad dentro del ejido urbano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011942" y="2575917"/>
            <a:ext cx="2459950" cy="554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350"/>
              </a:lnSpc>
              <a:buNone/>
            </a:pPr>
            <a:r>
              <a:rPr lang="en-US" sz="43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90</a:t>
            </a:r>
            <a:endParaRPr lang="en-US" sz="4350" dirty="0"/>
          </a:p>
        </p:txBody>
      </p:sp>
      <p:sp>
        <p:nvSpPr>
          <p:cNvPr id="12" name="Text 9"/>
          <p:cNvSpPr/>
          <p:nvPr/>
        </p:nvSpPr>
        <p:spPr>
          <a:xfrm>
            <a:off x="6050399" y="3340298"/>
            <a:ext cx="2382917" cy="262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Rutas y semiautopistas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6011942" y="3703558"/>
            <a:ext cx="2459950" cy="537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Caminos interurbanos de mano única o doble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3341965" y="4929664"/>
            <a:ext cx="2459950" cy="554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350"/>
              </a:lnSpc>
              <a:buNone/>
            </a:pPr>
            <a:r>
              <a:rPr lang="en-US" sz="43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100</a:t>
            </a:r>
            <a:endParaRPr lang="en-US" sz="4350" dirty="0"/>
          </a:p>
        </p:txBody>
      </p:sp>
      <p:sp>
        <p:nvSpPr>
          <p:cNvPr id="15" name="Text 12"/>
          <p:cNvSpPr/>
          <p:nvPr/>
        </p:nvSpPr>
        <p:spPr>
          <a:xfrm>
            <a:off x="3521631" y="5694045"/>
            <a:ext cx="2100501" cy="2625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Autopistas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3341965" y="6057305"/>
            <a:ext cx="2459950" cy="537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Vías de acceso controlado y alta velocidad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72108" y="6783705"/>
            <a:ext cx="7799784" cy="982504"/>
          </a:xfrm>
          <a:prstGeom prst="roundRect">
            <a:avLst>
              <a:gd name="adj" fmla="val 7183"/>
            </a:avLst>
          </a:prstGeom>
          <a:solidFill>
            <a:srgbClr val="0A004D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105" y="7037070"/>
            <a:ext cx="210026" cy="167997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1218128" y="6993612"/>
            <a:ext cx="7085767" cy="537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Importante:</a:t>
            </a:r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Siempre verificar las normativas locales, ya que municipios y provincias pueden establecer límites más restrictivos.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31150"/>
            <a:ext cx="1103780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Velocidades Mínimas y Velocidad Precautoria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747242"/>
            <a:ext cx="421588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Límites Mínimos Obligatorios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2317671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 ciudad: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La mitad de la velocidad máxima permitida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2704624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 autopistas: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La mitad del máximo establecido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3091577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 rutas y semiautopistas: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40 km/h como piso general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3607475"/>
            <a:ext cx="3202662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Velocidad Precautoria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793790" y="4177903"/>
            <a:ext cx="69556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Más allá de los límites legales, el conductor debe adaptar su velocidad a las condiciones reales del momento, considerando: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3790" y="4991576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Condiciones climáticas adversas (lluvia, niebla, viento)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93790" y="5378529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Visibilidad reducida (noche, neblina, curvas cerradas)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93790" y="5765483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Estado del pavimento y tránsito denso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93790" y="6152436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Zonas escolares o de alta concentración peatonal</a:t>
            </a:r>
            <a:endParaRPr lang="en-US" sz="155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41149" y="1772126"/>
            <a:ext cx="5602962" cy="560296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0560" y="594598"/>
            <a:ext cx="780288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Actuación ante un Accidente de Tránsito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670560" y="1893808"/>
            <a:ext cx="7802880" cy="80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Todo conductor profesional debe saber cómo actuar de forma ordenada y responsable ante un siniestro vial. La correcta gestión del hecho puede salvar vidas y facilitar la investigación posterior.</a:t>
            </a:r>
            <a:endParaRPr lang="en-US" sz="13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" y="2886789"/>
            <a:ext cx="838200" cy="100584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676400" y="3054429"/>
            <a:ext cx="209550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Detenerse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1676400" y="3416856"/>
            <a:ext cx="6797040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Frenar de inmediato y asegurar el vehículo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" y="3892629"/>
            <a:ext cx="838200" cy="100584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676400" y="4060269"/>
            <a:ext cx="209550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Identificar</a:t>
            </a:r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1676400" y="4422696"/>
            <a:ext cx="6797040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Contactar con las partes involucradas</a:t>
            </a:r>
            <a:endParaRPr lang="en-US" sz="13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" y="4898469"/>
            <a:ext cx="838200" cy="100584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676400" y="5066109"/>
            <a:ext cx="209550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Notificar</a:t>
            </a:r>
            <a:endParaRPr lang="en-US" sz="1650" dirty="0"/>
          </a:p>
        </p:txBody>
      </p:sp>
      <p:sp>
        <p:nvSpPr>
          <p:cNvPr id="13" name="Text 7"/>
          <p:cNvSpPr/>
          <p:nvPr/>
        </p:nvSpPr>
        <p:spPr>
          <a:xfrm>
            <a:off x="1676400" y="5428536"/>
            <a:ext cx="6797040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Llamar a autoridades y empresa</a:t>
            </a:r>
            <a:endParaRPr lang="en-US" sz="13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" y="5904309"/>
            <a:ext cx="838200" cy="100584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676400" y="6071949"/>
            <a:ext cx="209550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Colaborar</a:t>
            </a:r>
            <a:endParaRPr lang="en-US" sz="1650" dirty="0"/>
          </a:p>
        </p:txBody>
      </p:sp>
      <p:sp>
        <p:nvSpPr>
          <p:cNvPr id="16" name="Text 9"/>
          <p:cNvSpPr/>
          <p:nvPr/>
        </p:nvSpPr>
        <p:spPr>
          <a:xfrm>
            <a:off x="1676400" y="6434376"/>
            <a:ext cx="6797040" cy="2681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Aportar información y documentación</a:t>
            </a:r>
            <a:endParaRPr lang="en-US" sz="1300" dirty="0"/>
          </a:p>
        </p:txBody>
      </p:sp>
      <p:sp>
        <p:nvSpPr>
          <p:cNvPr id="17" name="Text 10"/>
          <p:cNvSpPr/>
          <p:nvPr/>
        </p:nvSpPr>
        <p:spPr>
          <a:xfrm>
            <a:off x="670560" y="7098744"/>
            <a:ext cx="7802880" cy="536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formación profesional incluye saber documentar correctamente el hecho: tomar fotografías, anotar datos de testigos, preservar evidencias y completar formularios de denuncia con precisión.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53453"/>
            <a:ext cx="992850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Protocolo PAS: Proteger, Avisar, Socorrer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1091446" y="2764155"/>
            <a:ext cx="3917513" cy="198358"/>
          </a:xfrm>
          <a:prstGeom prst="roundRect">
            <a:avLst>
              <a:gd name="adj" fmla="val 42025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790" y="2565678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2618" y="2714506"/>
            <a:ext cx="297656" cy="2976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2148" y="335934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Proteger la Zona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92148" y="3788569"/>
            <a:ext cx="381857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Señalizar el lugar del accidente con balizas o triángulos reflectivos a una distancia mínima de 50 metros. Encender las luces de emergencia y evitar que otros vehículos se acerquen peligrosamente.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505093" y="2466499"/>
            <a:ext cx="3917633" cy="198358"/>
          </a:xfrm>
          <a:prstGeom prst="roundRect">
            <a:avLst>
              <a:gd name="adj" fmla="val 42025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207437" y="2268022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6265" y="2416850"/>
            <a:ext cx="297656" cy="29765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05795" y="3061692"/>
            <a:ext cx="293108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Avisar a las Autoridades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5405795" y="3490913"/>
            <a:ext cx="3818692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Llamar de inmediato al 911 o servicios de emergencia locales. Comunicar ubicación exacta, cantidad de víctimas, gravedad aparente y necesidad de ambulancia, bomberos o policía.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9918859" y="2168843"/>
            <a:ext cx="3917513" cy="198358"/>
          </a:xfrm>
          <a:prstGeom prst="roundRect">
            <a:avLst>
              <a:gd name="adj" fmla="val 42025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621203" y="1970365"/>
            <a:ext cx="595313" cy="595313"/>
          </a:xfrm>
          <a:prstGeom prst="roundRect">
            <a:avLst>
              <a:gd name="adj" fmla="val 7680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70031" y="2119193"/>
            <a:ext cx="297656" cy="29765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19561" y="2764036"/>
            <a:ext cx="279487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Socorrer a las Víctimas</a:t>
            </a:r>
            <a:endParaRPr lang="en-US" sz="1950" dirty="0"/>
          </a:p>
        </p:txBody>
      </p:sp>
      <p:sp>
        <p:nvSpPr>
          <p:cNvPr id="17" name="Text 12"/>
          <p:cNvSpPr/>
          <p:nvPr/>
        </p:nvSpPr>
        <p:spPr>
          <a:xfrm>
            <a:off x="9819561" y="3193256"/>
            <a:ext cx="3818573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Brindar asistencia básica sin poner en riesgo la propia seguridad. No mover a las víctimas salvo riesgo inminente. Mantener la calma y dar contención emocional hasta que llegue ayuda profesional.</a:t>
            </a:r>
            <a:endParaRPr lang="en-US" sz="1550" dirty="0"/>
          </a:p>
        </p:txBody>
      </p:sp>
      <p:sp>
        <p:nvSpPr>
          <p:cNvPr id="18" name="Shape 13"/>
          <p:cNvSpPr/>
          <p:nvPr/>
        </p:nvSpPr>
        <p:spPr>
          <a:xfrm>
            <a:off x="793790" y="6115407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0A004D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148" y="6418302"/>
            <a:ext cx="248007" cy="19835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38513" y="6363295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Este protocolo internacional es parte del entrenamiento básico de todo conductor profesional y puede marcar la diferencia entre la vida y la muerte.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2236" y="955477"/>
            <a:ext cx="7659529" cy="11599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50"/>
              </a:lnSpc>
              <a:buNone/>
            </a:pPr>
            <a:r>
              <a:rPr lang="en-US" sz="36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Socorro a Víctimas: Qué Hacer y Qué Evitar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742236" y="2579251"/>
            <a:ext cx="2794040" cy="3479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Acciones Permitidas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742236" y="3112651"/>
            <a:ext cx="3603427" cy="29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Quedarse con la persona afectada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742236" y="3474482"/>
            <a:ext cx="3603427" cy="59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Brindar contención emocional y tranquilizarla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742236" y="4133255"/>
            <a:ext cx="3603427" cy="29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Verificar que respire y tenga pulso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42236" y="4495086"/>
            <a:ext cx="3603427" cy="59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Controlar hemorragias externas con presión directa (si está capacitado)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42236" y="5153858"/>
            <a:ext cx="3603427" cy="59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Cubrir a la víctima con una manta si hace frío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742236" y="5812631"/>
            <a:ext cx="3603427" cy="59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Tomar nota de síntomas y comunicarlos a los paramédicos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4805958" y="2579251"/>
            <a:ext cx="2785229" cy="3479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Acciones Prohibidas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4805958" y="3112651"/>
            <a:ext cx="3603427" cy="59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mover a la víctima salvo peligro inminente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4805958" y="3771424"/>
            <a:ext cx="3603427" cy="59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dar agua, alimentos ni medicamentos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4805958" y="4430197"/>
            <a:ext cx="3603427" cy="59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retirar objetos clavados en el cuerpo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4805958" y="5088969"/>
            <a:ext cx="3603427" cy="59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intentar recolocar huesos o articulaciones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4805958" y="5747742"/>
            <a:ext cx="3603427" cy="29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300"/>
              </a:lnSpc>
              <a:buSzPct val="100000"/>
              <a:buChar char="•"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dejar sola a la persona herida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742236" y="6680121"/>
            <a:ext cx="7659529" cy="593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Solo intervenir en maniobras de reanimación si se cuenta con capacitación específica en primeros auxilios o RCP.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4143" y="525304"/>
            <a:ext cx="8051483" cy="596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700"/>
              </a:lnSpc>
              <a:buNone/>
            </a:pPr>
            <a:r>
              <a:rPr lang="en-US" sz="37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Clasificación de las Señales Viales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764143" y="1504236"/>
            <a:ext cx="13102114" cy="611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sistema de señalización vial es un lenguaje universal que ordena el tránsito. Cada tipo de señal tiene una función específica y un nivel de jerarquía que determina su cumplimiento obligatorio.</a:t>
            </a:r>
            <a:endParaRPr lang="en-US" sz="15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4143" y="2330648"/>
            <a:ext cx="477560" cy="4775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64143" y="3046928"/>
            <a:ext cx="2388037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Verticales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764143" y="3459956"/>
            <a:ext cx="6431637" cy="6115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Señales reglamentarias, preventivas e informativas colocadas en postes</a:t>
            </a:r>
            <a:endParaRPr lang="en-US" sz="15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34501" y="2330648"/>
            <a:ext cx="477560" cy="4775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434501" y="3046928"/>
            <a:ext cx="2388037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Horizontales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7434501" y="3459956"/>
            <a:ext cx="6431756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Marcas pintadas en el pavimento: líneas, flechas, símbolos</a:t>
            </a:r>
            <a:endParaRPr lang="en-US" sz="15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4143" y="4453533"/>
            <a:ext cx="477560" cy="4775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64143" y="5169813"/>
            <a:ext cx="2388037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Luminosas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764143" y="5582841"/>
            <a:ext cx="6431637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Semáforos y paneles electrónicos con información variable</a:t>
            </a:r>
            <a:endParaRPr lang="en-US" sz="15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34501" y="4453533"/>
            <a:ext cx="477560" cy="47756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434501" y="5169813"/>
            <a:ext cx="2388037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Transitorias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7434501" y="5582841"/>
            <a:ext cx="6431756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Señalización temporal por obras o eventos especiales</a:t>
            </a:r>
            <a:endParaRPr lang="en-US" sz="15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4143" y="6270665"/>
            <a:ext cx="477560" cy="47756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764143" y="6986945"/>
            <a:ext cx="2388037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Manuales</a:t>
            </a:r>
            <a:endParaRPr lang="en-US" sz="1850" dirty="0"/>
          </a:p>
        </p:txBody>
      </p:sp>
      <p:sp>
        <p:nvSpPr>
          <p:cNvPr id="18" name="Text 11"/>
          <p:cNvSpPr/>
          <p:nvPr/>
        </p:nvSpPr>
        <p:spPr>
          <a:xfrm>
            <a:off x="764143" y="7399973"/>
            <a:ext cx="6431637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Indicaciones de agentes de tránsito o personal autorizado</a:t>
            </a:r>
            <a:endParaRPr lang="en-US" sz="150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34501" y="6270665"/>
            <a:ext cx="477560" cy="47756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7434501" y="6986945"/>
            <a:ext cx="2388037" cy="2984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50"/>
              </a:lnSpc>
              <a:buNone/>
            </a:pPr>
            <a:r>
              <a:rPr lang="en-US" sz="18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Especiales</a:t>
            </a:r>
            <a:endParaRPr lang="en-US" sz="1850" dirty="0"/>
          </a:p>
        </p:txBody>
      </p:sp>
      <p:sp>
        <p:nvSpPr>
          <p:cNvPr id="21" name="Text 13"/>
          <p:cNvSpPr/>
          <p:nvPr/>
        </p:nvSpPr>
        <p:spPr>
          <a:xfrm>
            <a:off x="7434501" y="7399973"/>
            <a:ext cx="6431756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Cruces ferroviarios y pasos peatonales con señalización específica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35831"/>
            <a:ext cx="918138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Señales Verticales: Tipos y Funciones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1952744"/>
            <a:ext cx="4215289" cy="4274463"/>
          </a:xfrm>
          <a:prstGeom prst="roundRect">
            <a:avLst>
              <a:gd name="adj" fmla="val 1978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99768" y="215872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Reglamentarias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2587943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Indican prohibiciones, restricciones y prioridades de paso. Son de cumplimiento obligatorio y su violación genera sanciones.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999768" y="3977164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Prohibiciones: velocidad, estacionamiento, giro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99768" y="4681657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Prioridades: ceda el paso, pare, preferencia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99768" y="5386149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Restricciones: peso, altura, circulación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207437" y="1952744"/>
            <a:ext cx="4215408" cy="4274463"/>
          </a:xfrm>
          <a:prstGeom prst="roundRect">
            <a:avLst>
              <a:gd name="adj" fmla="val 1977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13415" y="215872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Preventivas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413415" y="2587943"/>
            <a:ext cx="380345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Advierten sobre situaciones de riesgo o cambios en las condiciones de la vía. Permiten anticipar y prepararse.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413415" y="3659624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Curvas peligrosas y cambios de pendiente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5413415" y="4364117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Cruces de peatones, animales o ferrocarril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5413415" y="5068610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Zonas de obras o pavimento irregular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9621203" y="1952744"/>
            <a:ext cx="4215289" cy="4274463"/>
          </a:xfrm>
          <a:prstGeom prst="roundRect">
            <a:avLst>
              <a:gd name="adj" fmla="val 1978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827181" y="2158722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Informativas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9827181" y="2587943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Brindan orientación sobre destinos, servicios y maniobras permitidas. Facilitan la navegación y planificación del viaje.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9827181" y="3977164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Destinos: ciudades, rutas, distancias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827181" y="4364117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Servicios: estaciones, hospitales, hoteles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827181" y="5068610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Maniobras: carriles, cambios de dirección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793790" y="6450449"/>
            <a:ext cx="13042821" cy="843201"/>
          </a:xfrm>
          <a:prstGeom prst="roundRect">
            <a:avLst>
              <a:gd name="adj" fmla="val 9886"/>
            </a:avLst>
          </a:prstGeom>
          <a:solidFill>
            <a:srgbClr val="0A004D"/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48" y="6753344"/>
            <a:ext cx="248007" cy="198358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438513" y="6698337"/>
            <a:ext cx="1219973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respeto de todas las señales verticales es obligatorio. Ignorarlas compromete la seguridad y genera responsabilidad legal.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205418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7344" y="2638068"/>
            <a:ext cx="6058495" cy="5135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Planificación Integral del Viaje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57344" y="3398044"/>
            <a:ext cx="13315712" cy="525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 viaje seguro comienza mucho antes de encender el motor. La planificación adecuada es la herramienta más poderosa para prevenir incidentes, cumplir horarios y preservar la salud del conductor.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657344" y="4355068"/>
            <a:ext cx="6575703" cy="1216104"/>
          </a:xfrm>
          <a:prstGeom prst="roundRect">
            <a:avLst>
              <a:gd name="adj" fmla="val 9023"/>
            </a:avLst>
          </a:prstGeom>
          <a:solidFill>
            <a:srgbClr val="272525"/>
          </a:solidFill>
          <a:ln/>
        </p:spPr>
      </p:sp>
      <p:sp>
        <p:nvSpPr>
          <p:cNvPr id="6" name="Shape 3"/>
          <p:cNvSpPr/>
          <p:nvPr/>
        </p:nvSpPr>
        <p:spPr>
          <a:xfrm>
            <a:off x="657344" y="4332208"/>
            <a:ext cx="6575703" cy="91440"/>
          </a:xfrm>
          <a:prstGeom prst="roundRect">
            <a:avLst>
              <a:gd name="adj" fmla="val 75484"/>
            </a:avLst>
          </a:prstGeom>
          <a:solidFill>
            <a:srgbClr val="2B0AFF"/>
          </a:solidFill>
          <a:ln/>
        </p:spPr>
      </p:sp>
      <p:sp>
        <p:nvSpPr>
          <p:cNvPr id="7" name="Shape 4"/>
          <p:cNvSpPr/>
          <p:nvPr/>
        </p:nvSpPr>
        <p:spPr>
          <a:xfrm>
            <a:off x="3698677" y="4108609"/>
            <a:ext cx="492919" cy="492919"/>
          </a:xfrm>
          <a:prstGeom prst="roundRect">
            <a:avLst>
              <a:gd name="adj" fmla="val 185507"/>
            </a:avLst>
          </a:prstGeom>
          <a:solidFill>
            <a:srgbClr val="2B0AFF"/>
          </a:solidFill>
          <a:ln/>
        </p:spPr>
      </p:sp>
      <p:sp>
        <p:nvSpPr>
          <p:cNvPr id="8" name="Text 5"/>
          <p:cNvSpPr/>
          <p:nvPr/>
        </p:nvSpPr>
        <p:spPr>
          <a:xfrm>
            <a:off x="3846552" y="4231838"/>
            <a:ext cx="19716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844510" y="4765834"/>
            <a:ext cx="2054185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Conocer la Ruta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44510" y="5121116"/>
            <a:ext cx="6201370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Estudiar el recorrido completo, identificar alternativas y puntos de referencia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7397353" y="4355068"/>
            <a:ext cx="6575703" cy="1216104"/>
          </a:xfrm>
          <a:prstGeom prst="roundRect">
            <a:avLst>
              <a:gd name="adj" fmla="val 9023"/>
            </a:avLst>
          </a:prstGeom>
          <a:solidFill>
            <a:srgbClr val="272525"/>
          </a:solidFill>
          <a:ln/>
        </p:spPr>
      </p:sp>
      <p:sp>
        <p:nvSpPr>
          <p:cNvPr id="12" name="Shape 9"/>
          <p:cNvSpPr/>
          <p:nvPr/>
        </p:nvSpPr>
        <p:spPr>
          <a:xfrm>
            <a:off x="7397353" y="4332208"/>
            <a:ext cx="6575703" cy="91440"/>
          </a:xfrm>
          <a:prstGeom prst="roundRect">
            <a:avLst>
              <a:gd name="adj" fmla="val 75484"/>
            </a:avLst>
          </a:prstGeom>
          <a:solidFill>
            <a:srgbClr val="2B0AFF"/>
          </a:solidFill>
          <a:ln/>
        </p:spPr>
      </p:sp>
      <p:sp>
        <p:nvSpPr>
          <p:cNvPr id="13" name="Shape 10"/>
          <p:cNvSpPr/>
          <p:nvPr/>
        </p:nvSpPr>
        <p:spPr>
          <a:xfrm>
            <a:off x="10438686" y="4108609"/>
            <a:ext cx="492919" cy="492919"/>
          </a:xfrm>
          <a:prstGeom prst="roundRect">
            <a:avLst>
              <a:gd name="adj" fmla="val 185507"/>
            </a:avLst>
          </a:prstGeom>
          <a:solidFill>
            <a:srgbClr val="2B0AFF"/>
          </a:solidFill>
          <a:ln/>
        </p:spPr>
      </p:sp>
      <p:sp>
        <p:nvSpPr>
          <p:cNvPr id="14" name="Text 11"/>
          <p:cNvSpPr/>
          <p:nvPr/>
        </p:nvSpPr>
        <p:spPr>
          <a:xfrm>
            <a:off x="10586561" y="4231838"/>
            <a:ext cx="19716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7584519" y="4765834"/>
            <a:ext cx="2667595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Identificar Tramos Críticos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7584519" y="5121116"/>
            <a:ext cx="6201370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Marcar zonas de montaña, obras, cruces peligrosos o condiciones especiales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57344" y="5981938"/>
            <a:ext cx="6575703" cy="1216104"/>
          </a:xfrm>
          <a:prstGeom prst="roundRect">
            <a:avLst>
              <a:gd name="adj" fmla="val 9023"/>
            </a:avLst>
          </a:prstGeom>
          <a:solidFill>
            <a:srgbClr val="272525"/>
          </a:solidFill>
          <a:ln/>
        </p:spPr>
      </p:sp>
      <p:sp>
        <p:nvSpPr>
          <p:cNvPr id="18" name="Shape 15"/>
          <p:cNvSpPr/>
          <p:nvPr/>
        </p:nvSpPr>
        <p:spPr>
          <a:xfrm>
            <a:off x="657344" y="5959078"/>
            <a:ext cx="6575703" cy="91440"/>
          </a:xfrm>
          <a:prstGeom prst="roundRect">
            <a:avLst>
              <a:gd name="adj" fmla="val 75484"/>
            </a:avLst>
          </a:prstGeom>
          <a:solidFill>
            <a:srgbClr val="2B0AFF"/>
          </a:solidFill>
          <a:ln/>
        </p:spPr>
      </p:sp>
      <p:sp>
        <p:nvSpPr>
          <p:cNvPr id="19" name="Shape 16"/>
          <p:cNvSpPr/>
          <p:nvPr/>
        </p:nvSpPr>
        <p:spPr>
          <a:xfrm>
            <a:off x="3698677" y="5735479"/>
            <a:ext cx="492919" cy="492919"/>
          </a:xfrm>
          <a:prstGeom prst="roundRect">
            <a:avLst>
              <a:gd name="adj" fmla="val 185507"/>
            </a:avLst>
          </a:prstGeom>
          <a:solidFill>
            <a:srgbClr val="2B0AFF"/>
          </a:solidFill>
          <a:ln/>
        </p:spPr>
      </p:sp>
      <p:sp>
        <p:nvSpPr>
          <p:cNvPr id="20" name="Text 17"/>
          <p:cNvSpPr/>
          <p:nvPr/>
        </p:nvSpPr>
        <p:spPr>
          <a:xfrm>
            <a:off x="3846552" y="5858708"/>
            <a:ext cx="19716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550" dirty="0"/>
          </a:p>
        </p:txBody>
      </p:sp>
      <p:sp>
        <p:nvSpPr>
          <p:cNvPr id="21" name="Text 18"/>
          <p:cNvSpPr/>
          <p:nvPr/>
        </p:nvSpPr>
        <p:spPr>
          <a:xfrm>
            <a:off x="844510" y="6392704"/>
            <a:ext cx="2054185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Prever Descansos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844510" y="6747986"/>
            <a:ext cx="6201370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Programar paradas cada 200 km o 2 horas, con margen de flexibilidad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7397353" y="5981938"/>
            <a:ext cx="6575703" cy="1216104"/>
          </a:xfrm>
          <a:prstGeom prst="roundRect">
            <a:avLst>
              <a:gd name="adj" fmla="val 9023"/>
            </a:avLst>
          </a:prstGeom>
          <a:solidFill>
            <a:srgbClr val="272525"/>
          </a:solidFill>
          <a:ln/>
        </p:spPr>
      </p:sp>
      <p:sp>
        <p:nvSpPr>
          <p:cNvPr id="24" name="Shape 21"/>
          <p:cNvSpPr/>
          <p:nvPr/>
        </p:nvSpPr>
        <p:spPr>
          <a:xfrm>
            <a:off x="7397353" y="5959078"/>
            <a:ext cx="6575703" cy="91440"/>
          </a:xfrm>
          <a:prstGeom prst="roundRect">
            <a:avLst>
              <a:gd name="adj" fmla="val 75484"/>
            </a:avLst>
          </a:prstGeom>
          <a:solidFill>
            <a:srgbClr val="2B0AFF"/>
          </a:solidFill>
          <a:ln/>
        </p:spPr>
      </p:sp>
      <p:sp>
        <p:nvSpPr>
          <p:cNvPr id="25" name="Shape 22"/>
          <p:cNvSpPr/>
          <p:nvPr/>
        </p:nvSpPr>
        <p:spPr>
          <a:xfrm>
            <a:off x="10438686" y="5735479"/>
            <a:ext cx="492919" cy="492919"/>
          </a:xfrm>
          <a:prstGeom prst="roundRect">
            <a:avLst>
              <a:gd name="adj" fmla="val 185507"/>
            </a:avLst>
          </a:prstGeom>
          <a:solidFill>
            <a:srgbClr val="2B0AFF"/>
          </a:solidFill>
          <a:ln/>
        </p:spPr>
      </p:sp>
      <p:sp>
        <p:nvSpPr>
          <p:cNvPr id="26" name="Text 23"/>
          <p:cNvSpPr/>
          <p:nvPr/>
        </p:nvSpPr>
        <p:spPr>
          <a:xfrm>
            <a:off x="10586561" y="5858708"/>
            <a:ext cx="197168" cy="2464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550" dirty="0"/>
          </a:p>
        </p:txBody>
      </p:sp>
      <p:sp>
        <p:nvSpPr>
          <p:cNvPr id="27" name="Text 24"/>
          <p:cNvSpPr/>
          <p:nvPr/>
        </p:nvSpPr>
        <p:spPr>
          <a:xfrm>
            <a:off x="7584519" y="6392704"/>
            <a:ext cx="3118842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Registrar Horas de Conducción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7584519" y="6747986"/>
            <a:ext cx="6201370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Llevar control propio del tiempo al volante y los períodos de descanso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657344" y="7382828"/>
            <a:ext cx="13315712" cy="2628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Principio fundamental:</a:t>
            </a:r>
            <a:pPr algn="l" indent="0" marL="0">
              <a:lnSpc>
                <a:spcPts val="2050"/>
              </a:lnSpc>
              <a:buNone/>
            </a:pPr>
            <a:r>
              <a:rPr lang="en-US" sz="12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La seguridad siempre prevalece sobre la puntualidad. Un retraso se recupera; un accidente, jamás.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31150"/>
            <a:ext cx="1098208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Pausas y Descanso: Claves para la Seguridad</a:t>
            </a:r>
            <a:endParaRPr lang="en-US" sz="3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1772126"/>
            <a:ext cx="5602962" cy="560296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88480" y="1747242"/>
            <a:ext cx="423600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Recomendaciones Generales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6888480" y="2317671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Realizar pausas cada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200 km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horas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 manejo continuo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888480" y="2704624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Dormir al menos </a:t>
            </a:r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horas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antes de viajes largos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6888480" y="3091577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Aumentar la frecuencia de pausas en condiciones adversas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888480" y="3478530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Incrementar los descansos en viajes nocturnos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888480" y="3865483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saltear pausas para "ganar tiempo"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888480" y="438138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Durante las Pausas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6888480" y="4951809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1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Estirar el cuerpo y caminar al menos 10 minutos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6888480" y="5338763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2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Hidratarse adecuadamente (evitar exceso de cafeína)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6888480" y="5725716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3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Comer alimentos livianos y saludables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6888480" y="6112669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4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Revisar visualmente el vehículo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6888480" y="6499622"/>
            <a:ext cx="69556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500"/>
              </a:lnSpc>
              <a:buSzPct val="100000"/>
              <a:buFont typeface="+mj-lt"/>
              <a:buAutoNum type="arabicPeriod" startAt="5"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Descansar la vista mirando objetos lejanos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76043"/>
            <a:ext cx="1276195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Integración de la Planificación a la Rutina Profesional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3007281"/>
            <a:ext cx="4215289" cy="2286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4" name="Text 2"/>
          <p:cNvSpPr/>
          <p:nvPr/>
        </p:nvSpPr>
        <p:spPr>
          <a:xfrm>
            <a:off x="793790" y="315218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Revisar la Ruta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3581400"/>
            <a:ext cx="42152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Antes de cada servicio, estudiar el recorrido, condiciones climáticas previstas y alertas de tránsito.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207437" y="3007281"/>
            <a:ext cx="4215408" cy="2286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7" name="Text 5"/>
          <p:cNvSpPr/>
          <p:nvPr/>
        </p:nvSpPr>
        <p:spPr>
          <a:xfrm>
            <a:off x="5207437" y="315218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Organizar Pausas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207437" y="3581400"/>
            <a:ext cx="42154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Marcar en el itinerario los puntos de descanso planificados, considerando servicios disponibles.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9621203" y="3007281"/>
            <a:ext cx="4215289" cy="2286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10" name="Text 8"/>
          <p:cNvSpPr/>
          <p:nvPr/>
        </p:nvSpPr>
        <p:spPr>
          <a:xfrm>
            <a:off x="9621203" y="315218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Usar Tecnología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9621203" y="3581400"/>
            <a:ext cx="42152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Aprovechar apps de registro de horas, GPS con alertas y herramientas de gestión de tiempos.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93790" y="5195530"/>
            <a:ext cx="6422112" cy="2286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13" name="Text 11"/>
          <p:cNvSpPr/>
          <p:nvPr/>
        </p:nvSpPr>
        <p:spPr>
          <a:xfrm>
            <a:off x="793790" y="534042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Detectar Fatiga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793790" y="5769650"/>
            <a:ext cx="642211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Estar atento a señales como bostezos frecuentes, pérdida de concentración o parpadeo excesivo.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414260" y="5195530"/>
            <a:ext cx="6422231" cy="22860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16" name="Text 14"/>
          <p:cNvSpPr/>
          <p:nvPr/>
        </p:nvSpPr>
        <p:spPr>
          <a:xfrm>
            <a:off x="7414260" y="534042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Comunicar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7414260" y="5769650"/>
            <a:ext cx="642223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Mantener contacto con la empresa y pasajeros sobre el estado del viaje y posibles demoras.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1856" y="386239"/>
            <a:ext cx="6738580" cy="438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Indicadores de una Buena Planificación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561856" y="1106091"/>
            <a:ext cx="13506688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Evaluar la calidad de la planificación permite identificar áreas de mejora y consolidar buenas prácticas. Estos indicadores reflejan el compromiso profesional con la seguridad.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030617" y="2401848"/>
            <a:ext cx="1727835" cy="351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2h</a:t>
            </a:r>
            <a:endParaRPr lang="en-US" sz="27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1069" y="1523881"/>
            <a:ext cx="2107168" cy="21071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993350" y="3806428"/>
            <a:ext cx="1802606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Tiempo entre pausas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561856" y="4110038"/>
            <a:ext cx="6665595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Promedio de horas transcurridas entre descansos programados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9871710" y="2401848"/>
            <a:ext cx="1727835" cy="351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85%</a:t>
            </a:r>
            <a:endParaRPr lang="en-US" sz="27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2163" y="1523881"/>
            <a:ext cx="2107168" cy="210716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9779794" y="3806428"/>
            <a:ext cx="1911906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Cumplimiento del plan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7402949" y="4110038"/>
            <a:ext cx="6665595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Porcentaje de pausas realizadas según lo previsto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3030617" y="5528667"/>
            <a:ext cx="1727835" cy="351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95%</a:t>
            </a:r>
            <a:endParaRPr lang="en-US" sz="27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069" y="4650700"/>
            <a:ext cx="2107168" cy="210716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016687" y="6933248"/>
            <a:ext cx="1755934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Ausencia de fatiga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561856" y="7236857"/>
            <a:ext cx="6665595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Viajes completados sin reportes de cansancio extremo</a:t>
            </a:r>
            <a:endParaRPr lang="en-US" sz="1100" dirty="0"/>
          </a:p>
        </p:txBody>
      </p:sp>
      <p:sp>
        <p:nvSpPr>
          <p:cNvPr id="16" name="Text 11"/>
          <p:cNvSpPr/>
          <p:nvPr/>
        </p:nvSpPr>
        <p:spPr>
          <a:xfrm>
            <a:off x="9871710" y="5528667"/>
            <a:ext cx="1727835" cy="351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50"/>
              </a:lnSpc>
              <a:buNone/>
            </a:pPr>
            <a:r>
              <a:rPr lang="en-US" sz="27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90%</a:t>
            </a:r>
            <a:endParaRPr lang="en-US" sz="275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2163" y="4650700"/>
            <a:ext cx="2107168" cy="210716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857780" y="6933248"/>
            <a:ext cx="1755934" cy="219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3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Estabilidad horaria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7402949" y="7236857"/>
            <a:ext cx="6665595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Llegadas dentro del margen de tiempo estimado</a:t>
            </a:r>
            <a:endParaRPr lang="en-US" sz="1100" dirty="0"/>
          </a:p>
        </p:txBody>
      </p:sp>
      <p:sp>
        <p:nvSpPr>
          <p:cNvPr id="20" name="Text 14"/>
          <p:cNvSpPr/>
          <p:nvPr/>
        </p:nvSpPr>
        <p:spPr>
          <a:xfrm>
            <a:off x="561856" y="7619643"/>
            <a:ext cx="13506688" cy="2247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Llevar un registro personal de estos indicadores permite al conductor demostrar profesionalismo y colaborar con la empresa en la mejora continua del servicio.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797243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Prioridades del Conductor Profesional</a:t>
            </a:r>
            <a:endParaRPr lang="en-US" sz="39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2335054"/>
            <a:ext cx="595313" cy="11430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587460" y="2533412"/>
            <a:ext cx="278796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1. Seguridad Ante Todo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1587460" y="2962632"/>
            <a:ext cx="6762750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integridad de los pasajeros, peatones y demás usuarios de la vía es la prioridad número uno, por encima de cualquier consideración comercial o de horario.</a:t>
            </a:r>
            <a:endParaRPr lang="en-US" sz="15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446" y="4311968"/>
            <a:ext cx="595313" cy="11430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885117" y="4510326"/>
            <a:ext cx="325576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2. Continuidad del Servicio</a:t>
            </a:r>
            <a:endParaRPr lang="en-US" sz="1950" dirty="0"/>
          </a:p>
        </p:txBody>
      </p:sp>
      <p:sp>
        <p:nvSpPr>
          <p:cNvPr id="9" name="Text 4"/>
          <p:cNvSpPr/>
          <p:nvPr/>
        </p:nvSpPr>
        <p:spPr>
          <a:xfrm>
            <a:off x="1885117" y="4939546"/>
            <a:ext cx="646509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Cumplir con los itinerarios y garantizar la calidad del servicio, siempre que no comprometa la seguridad ni la normativa vigente.</a:t>
            </a:r>
            <a:endParaRPr lang="en-US" sz="15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102" y="5971342"/>
            <a:ext cx="595313" cy="11430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182773" y="6169700"/>
            <a:ext cx="285761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3. Información y Mejora</a:t>
            </a:r>
            <a:endParaRPr lang="en-US" sz="1950" dirty="0"/>
          </a:p>
        </p:txBody>
      </p:sp>
      <p:sp>
        <p:nvSpPr>
          <p:cNvPr id="12" name="Text 6"/>
          <p:cNvSpPr/>
          <p:nvPr/>
        </p:nvSpPr>
        <p:spPr>
          <a:xfrm>
            <a:off x="2182773" y="6598920"/>
            <a:ext cx="6167437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Comunicar incidencias, proponer mejoras operativas y compartir la experiencia de ruta para optimizar el servicio en el futuro.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8158" y="342424"/>
            <a:ext cx="8922187" cy="3890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Mantenimiento Preventivo: Responsabilidad del Conductor</a:t>
            </a:r>
            <a:endParaRPr lang="en-US" sz="2450" dirty="0"/>
          </a:p>
        </p:txBody>
      </p:sp>
      <p:sp>
        <p:nvSpPr>
          <p:cNvPr id="3" name="Text 1"/>
          <p:cNvSpPr/>
          <p:nvPr/>
        </p:nvSpPr>
        <p:spPr>
          <a:xfrm>
            <a:off x="498158" y="1042868"/>
            <a:ext cx="2511028" cy="233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Tareas de Inspección Diaria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498158" y="1400889"/>
            <a:ext cx="6665119" cy="398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Aunque el conductor no realiza reparaciones complejas, es el primer detector de fallas y debe realizar inspecciones visuales antes de cada servicio.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98158" y="1911310"/>
            <a:ext cx="6665119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Motor:</a:t>
            </a:r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nivel de aceite, fugas, ruidos anormales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98158" y="2154079"/>
            <a:ext cx="6665119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Luces:</a:t>
            </a:r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funcionamiento de todas las ópticas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98158" y="2396847"/>
            <a:ext cx="6665119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Neumáticos:</a:t>
            </a:r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presión, desgaste, objetos incrustados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498158" y="2639616"/>
            <a:ext cx="6665119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Frenos:</a:t>
            </a:r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respuesta del pedal, ruidos al frenar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498158" y="2882384"/>
            <a:ext cx="6665119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Fluidos:</a:t>
            </a:r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refrigerante, limpiaparabrisas, dirección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98158" y="3125153"/>
            <a:ext cx="6665119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Char char="•"/>
            </a:pPr>
            <a:r>
              <a:rPr lang="en-US" sz="95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Documentación:</a:t>
            </a:r>
            <a:pPr algn="l" indent="0" marL="0">
              <a:lnSpc>
                <a:spcPts val="1550"/>
              </a:lnSpc>
              <a:buNone/>
            </a:pPr>
            <a:r>
              <a:rPr lang="en-US" sz="9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verificación de vigencia</a:t>
            </a:r>
            <a:endParaRPr lang="en-US" sz="9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74744" y="1058347"/>
            <a:ext cx="6665119" cy="6665119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474744" y="7863483"/>
            <a:ext cx="3139321" cy="233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Protocolo ante Detección de Fallas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7474744" y="8221504"/>
            <a:ext cx="6665119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Font typeface="+mj-lt"/>
              <a:buAutoNum type="arabicPeriod" startAt="1"/>
            </a:pPr>
            <a:r>
              <a:rPr lang="en-US" sz="9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continuar el viaje si la falla compromete la seguridad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7474744" y="8464272"/>
            <a:ext cx="6665119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Font typeface="+mj-lt"/>
              <a:buAutoNum type="arabicPeriod" startAt="2"/>
            </a:pPr>
            <a:r>
              <a:rPr lang="en-US" sz="9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Notificar de inmediato a la empresa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7474744" y="8707041"/>
            <a:ext cx="6665119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Font typeface="+mj-lt"/>
              <a:buAutoNum type="arabicPeriod" startAt="3"/>
            </a:pPr>
            <a:r>
              <a:rPr lang="en-US" sz="9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Documentar la anomalía detectada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7474744" y="8949809"/>
            <a:ext cx="6665119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Font typeface="+mj-lt"/>
              <a:buAutoNum type="arabicPeriod" startAt="4"/>
            </a:pPr>
            <a:r>
              <a:rPr lang="en-US" sz="9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Esperar indicaciones del equipo técnico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7474744" y="9192577"/>
            <a:ext cx="6665119" cy="1991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1550"/>
              </a:lnSpc>
              <a:buSzPct val="100000"/>
              <a:buFont typeface="+mj-lt"/>
              <a:buAutoNum type="arabicPeriod" startAt="5"/>
            </a:pPr>
            <a:r>
              <a:rPr lang="en-US" sz="9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Comunicar a los pasajeros la situación</a:t>
            </a:r>
            <a:endParaRPr lang="en-US" sz="9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95482"/>
            <a:ext cx="797111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Diagnóstico del Estado del Motor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012394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motor es el corazón del vehículo. Detectar anomalías a tiempo puede prevenir averías mayores, accidentes y costos elevados de reparación.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870716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438632" y="2938939"/>
            <a:ext cx="260508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Observar el Arranque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438632" y="3368159"/>
            <a:ext cx="575250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motor debe encender de forma inmediata y uniforme. Un arranque difícil, lento o irregular indica problemas en batería, bujías o sistema de inyección.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39144" y="2870716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83987" y="2938939"/>
            <a:ext cx="331386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Detectar Ruidos Anormales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8083987" y="3368159"/>
            <a:ext cx="575262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Golpeteos metálicos, silbidos o zumbidos pueden señalar problemas en correas, rodamientos o válvulas. Nunca ignorar un ruido nuevo o inusual.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93790" y="471761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438632" y="4785836"/>
            <a:ext cx="316122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Identificar Fugas y Humos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1438632" y="5215057"/>
            <a:ext cx="575250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Manchas bajo el vehículo, humo azul (aceite), blanco (refrigerante) o negro (combustible) son señales de alerta que requieren atención inmediata.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439144" y="471761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83987" y="4785836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Verificar el Sistema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8083987" y="5215057"/>
            <a:ext cx="575262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Comprobar temperatura, presión de aceite, luces de advertencia en el tablero y respuesta del acelerador antes de iniciar el viaje.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93790" y="6390918"/>
            <a:ext cx="13042821" cy="843201"/>
          </a:xfrm>
          <a:prstGeom prst="roundRect">
            <a:avLst>
              <a:gd name="adj" fmla="val 9886"/>
            </a:avLst>
          </a:prstGeom>
          <a:solidFill>
            <a:srgbClr val="0A004D"/>
          </a:solidFill>
          <a:ln/>
        </p:spPr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48" y="6693813"/>
            <a:ext cx="248007" cy="198358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438513" y="6638806"/>
            <a:ext cx="1219973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Regla de oro:</a:t>
            </a:r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Ante cualquier duda sobre el estado del motor, inmovilizar el vehículo y solicitar asistencia técnica. No arriesgar.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37335"/>
            <a:ext cx="1041427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Conducción Eficiente: Beneficios Múltiples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55424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conducción eficiente no es solo una técnica de ahorro: es una filosofía de manejo que beneficia al medio ambiente, reduce costos operativos, protege el vehículo y mejora significativamente la experiencia de viaje de los pasajeros.</a:t>
            </a:r>
            <a:endParaRPr lang="en-US" sz="15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3412569"/>
            <a:ext cx="1079659" cy="107965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21456" y="3412569"/>
            <a:ext cx="1747004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Ahorro de Combustible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2121456" y="4151947"/>
            <a:ext cx="1747004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Reducción de hasta un 15% en el consumo mediante aceleraciones suaves y anticipación del tránsito</a:t>
            </a:r>
            <a:endParaRPr lang="en-US" sz="15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6467" y="3412569"/>
            <a:ext cx="1079659" cy="107965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444133" y="3412569"/>
            <a:ext cx="1747004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Reducción de Emisiones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5444133" y="4151947"/>
            <a:ext cx="1747004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Menor impacto ambiental al disminuir gases contaminantes y huella de carbono</a:t>
            </a:r>
            <a:endParaRPr lang="en-US" sz="15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144" y="3412569"/>
            <a:ext cx="1079659" cy="107965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766810" y="3412569"/>
            <a:ext cx="1747004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Cuidado del Vehículo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8766810" y="4151947"/>
            <a:ext cx="1747004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Menor desgaste de frenos, neumáticos, embrague y sistema de transmisión</a:t>
            </a:r>
            <a:endParaRPr lang="en-US" sz="15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1821" y="3412569"/>
            <a:ext cx="1079778" cy="107977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2089606" y="3412569"/>
            <a:ext cx="1747004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Confort del Pasajero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12089606" y="4151947"/>
            <a:ext cx="1747004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Viaje más suave, sin frenadas bruscas ni aceleraciones violentas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1158" y="617101"/>
            <a:ext cx="7157085" cy="539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Técnicas de Conducción Eficiente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91158" y="1502569"/>
            <a:ext cx="691158" cy="1271707"/>
          </a:xfrm>
          <a:prstGeom prst="roundRect">
            <a:avLst>
              <a:gd name="adj" fmla="val 360025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07137" y="2008823"/>
            <a:ext cx="259199" cy="25919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55075" y="1675328"/>
            <a:ext cx="3246239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Cambios Suaves y Progresivos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555075" y="2048827"/>
            <a:ext cx="12384167" cy="55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Evitar aceleraciones bruscas. Aumentar la velocidad de forma gradual y cambiar de marcha en el momento óptimo para mantener el motor en su rango de eficiencia.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91158" y="2947035"/>
            <a:ext cx="691158" cy="1036796"/>
          </a:xfrm>
          <a:prstGeom prst="roundRect">
            <a:avLst>
              <a:gd name="adj" fmla="val 360025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7137" y="3335774"/>
            <a:ext cx="259199" cy="25919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55075" y="3119795"/>
            <a:ext cx="2625090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Anticipación del Tránsito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1555075" y="3493294"/>
            <a:ext cx="12384167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Leer el tráfico adelante: prever semáforos, vehículos lentos y obstáculos. Levantar el pie del acelerador con tiempo en lugar de frenar bruscamente.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691158" y="4156591"/>
            <a:ext cx="691158" cy="1036796"/>
          </a:xfrm>
          <a:prstGeom prst="roundRect">
            <a:avLst>
              <a:gd name="adj" fmla="val 360025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7137" y="4545330"/>
            <a:ext cx="259199" cy="259199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55075" y="4329351"/>
            <a:ext cx="2194322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Velocidad Constante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1555075" y="4702850"/>
            <a:ext cx="12384167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Mantener una velocidad uniforme en rutas y autopistas. Usar el control de crucero cuando sea posible. Evitar aceleradas y frenadas innecesarias.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691158" y="5366147"/>
            <a:ext cx="691158" cy="1036796"/>
          </a:xfrm>
          <a:prstGeom prst="roundRect">
            <a:avLst>
              <a:gd name="adj" fmla="val 360025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7137" y="5754886"/>
            <a:ext cx="259199" cy="259199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55075" y="5538907"/>
            <a:ext cx="2159913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Gestión de Inercias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1555075" y="5912406"/>
            <a:ext cx="12384167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Aprovechar la inercia del vehículo en descensos y antes de detenciones previstas. Reducir marcha en lugar de frenar constantemente.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691158" y="6575703"/>
            <a:ext cx="691158" cy="1036796"/>
          </a:xfrm>
          <a:prstGeom prst="roundRect">
            <a:avLst>
              <a:gd name="adj" fmla="val 360025"/>
            </a:avLst>
          </a:prstGeom>
          <a:solidFill>
            <a:srgbClr val="110080"/>
          </a:solidFill>
          <a:ln w="7620">
            <a:solidFill>
              <a:srgbClr val="2A1999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7137" y="6964442"/>
            <a:ext cx="259199" cy="259199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555075" y="6748463"/>
            <a:ext cx="2447687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Uso Correcto del Motor</a:t>
            </a:r>
            <a:endParaRPr lang="en-US" sz="1700" dirty="0"/>
          </a:p>
        </p:txBody>
      </p:sp>
      <p:sp>
        <p:nvSpPr>
          <p:cNvPr id="22" name="Text 15"/>
          <p:cNvSpPr/>
          <p:nvPr/>
        </p:nvSpPr>
        <p:spPr>
          <a:xfrm>
            <a:off x="1555075" y="7121962"/>
            <a:ext cx="12384167" cy="276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sobrepasar las 2500 RPM en aceleraciones. Circular en la marcha más alta posible sin forzar el motor. Evitar ralentí prolongado.</a:t>
            </a:r>
            <a:endParaRPr lang="en-US" sz="13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15420" y="1221938"/>
            <a:ext cx="7685961" cy="113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Integración de Conocimientos: El Conductor Profesional Integral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6215420" y="2634258"/>
            <a:ext cx="7685961" cy="87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excelencia en la conducción profesional surge de la integración armoniosa de todos los aspectos: normativa, técnica, planificación y actitud. No basta con conocer las reglas; es necesario aplicarlas con criterio, responsabilidad y compromiso permanente.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215420" y="3896201"/>
            <a:ext cx="2238494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Conocimiento Legal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15420" y="4363164"/>
            <a:ext cx="2238494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Normativa vigente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215420" y="4718447"/>
            <a:ext cx="2238494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Señalización vial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215420" y="5073729"/>
            <a:ext cx="2238494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Documentación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215420" y="5429012"/>
            <a:ext cx="2238494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Velocidades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215420" y="5784294"/>
            <a:ext cx="2238494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Prioridades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906113" y="3896201"/>
            <a:ext cx="2319695" cy="5695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Competencia Técnica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8906113" y="4647962"/>
            <a:ext cx="2319695" cy="583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Mantenimiento preventivo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906113" y="5294828"/>
            <a:ext cx="2319695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Diagnóstico básico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906113" y="5650111"/>
            <a:ext cx="2319695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Conducción eficiente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8906113" y="6005393"/>
            <a:ext cx="2319695" cy="583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Respuesta ante emergencias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906113" y="6652260"/>
            <a:ext cx="2319695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Uso de tecnología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11678007" y="3896201"/>
            <a:ext cx="2238494" cy="2847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Actitud Profesional</a:t>
            </a: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11678007" y="4363164"/>
            <a:ext cx="2238494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Planificación rigurosa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1678007" y="4718447"/>
            <a:ext cx="2238494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Gestión del descanso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1678007" y="5073729"/>
            <a:ext cx="2238494" cy="583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Comunicación efectiva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1678007" y="5720596"/>
            <a:ext cx="2238494" cy="291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Mejora continua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1678007" y="6075878"/>
            <a:ext cx="2238494" cy="583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Seguridad como prioridad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41985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Conclusión: Profesionalismo al Volante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1091446" y="2477453"/>
            <a:ext cx="7258764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La conducción profesional es mucho más que manejar un vehículo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1091446" y="3519249"/>
            <a:ext cx="725876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 una vocación que exige conocimiento técnico, responsabilidad legal, planificación estratégica y, sobre todo, un compromiso inquebrantable con la seguridad de cada persona que confía en nuestro servicio.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793790" y="2179796"/>
            <a:ext cx="22860" cy="2515314"/>
          </a:xfrm>
          <a:prstGeom prst="rect">
            <a:avLst/>
          </a:prstGeom>
          <a:solidFill>
            <a:srgbClr val="2B0AFF"/>
          </a:solidFill>
          <a:ln/>
        </p:spPr>
      </p:sp>
      <p:sp>
        <p:nvSpPr>
          <p:cNvPr id="7" name="Text 4"/>
          <p:cNvSpPr/>
          <p:nvPr/>
        </p:nvSpPr>
        <p:spPr>
          <a:xfrm>
            <a:off x="793790" y="4918353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 viaje es una oportunidad para demostrar excelencia. Cada decisión al volante refleja nuestro profesionalismo. Cada pasajero que llega sano y salvo a su destino es el mejor indicador de una tarea bien realizada.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93790" y="6094214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Este módulo sienta las bases para ejercer con responsabilidad, eficiencia y seguridad. El aprendizaje continúa en cada kilómetro recorrido, en cada situación enfrentada, en cada mejora implementada.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93790" y="7270075"/>
            <a:ext cx="75564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0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Conduzca con conocimiento. Conduzca con criterio. Conduzca con seguridad.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2025-12-22T20:28:02Z</dcterms:created>
  <dcterms:modified xsi:type="dcterms:W3CDTF">2025-12-22T20:28:02Z</dcterms:modified>
</cp:coreProperties>
</file>