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4630400" cy="8229600"/>
  <p:notesSz cx="8229600" cy="14630400"/>
  <p:embeddedFontLst>
    <p:embeddedFont>
      <p:font typeface="Inter"/>
      <p:regular r:id="rId27"/>
    </p:embeddedFont>
    <p:embeddedFont>
      <p:font typeface="Inter"/>
      <p:regular r:id="rId28"/>
    </p:embeddedFont>
    <p:embeddedFont>
      <p:font typeface="Inter"/>
      <p:regular r:id="rId29"/>
    </p:embeddedFont>
    <p:embeddedFont>
      <p:font typeface="Inter"/>
      <p:regular r:id="rId30"/>
    </p:embeddedFont>
    <p:embeddedFont>
      <p:font typeface="Inter"/>
      <p:regular r:id="rId31"/>
    </p:embeddedFont>
    <p:embeddedFont>
      <p:font typeface="Inter"/>
      <p:regular r:id="rId32"/>
    </p:embeddedFont>
    <p:embeddedFont>
      <p:font typeface="Inter"/>
      <p:regular r:id="rId33"/>
    </p:embeddedFont>
    <p:embeddedFont>
      <p:font typeface="Inter"/>
      <p:regular r:id="rId34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27" Type="http://schemas.openxmlformats.org/officeDocument/2006/relationships/font" Target="fonts/font1.fntdata"/><Relationship Id="rId28" Type="http://schemas.openxmlformats.org/officeDocument/2006/relationships/font" Target="fonts/font2.fntdata"/><Relationship Id="rId29" Type="http://schemas.openxmlformats.org/officeDocument/2006/relationships/font" Target="fonts/font3.fntdata"/><Relationship Id="rId30" Type="http://schemas.openxmlformats.org/officeDocument/2006/relationships/font" Target="fonts/font4.fntdata"/><Relationship Id="rId31" Type="http://schemas.openxmlformats.org/officeDocument/2006/relationships/font" Target="fonts/font5.fntdata"/><Relationship Id="rId32" Type="http://schemas.openxmlformats.org/officeDocument/2006/relationships/font" Target="fonts/font6.fntdata"/><Relationship Id="rId33" Type="http://schemas.openxmlformats.org/officeDocument/2006/relationships/font" Target="fonts/font7.fntdata"/><Relationship Id="rId3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sv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svg"/><Relationship Id="rId10" Type="http://schemas.openxmlformats.org/officeDocument/2006/relationships/slideLayout" Target="../slideLayouts/slideLayout6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8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4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5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7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svg"/><Relationship Id="rId3" Type="http://schemas.openxmlformats.org/officeDocument/2006/relationships/image" Target="../media/image-17-3.png"/><Relationship Id="rId4" Type="http://schemas.openxmlformats.org/officeDocument/2006/relationships/image" Target="../media/image-17-4.svg"/><Relationship Id="rId5" Type="http://schemas.openxmlformats.org/officeDocument/2006/relationships/image" Target="../media/image-17-5.png"/><Relationship Id="rId6" Type="http://schemas.openxmlformats.org/officeDocument/2006/relationships/image" Target="../media/image-17-6.sv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8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20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2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869525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Responsabilidad Legal del Conductor Profesional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4407337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función del conductor con licencia C, D y E se considera legalmente como profesional, implicando un grado de responsabilidad mucho mayor que el del resto de los usuarios de la vía pública.</a:t>
            </a:r>
            <a:endParaRPr lang="en-US" sz="15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39954"/>
            <a:ext cx="93839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Marco Legal del Conductor Profesional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656046"/>
            <a:ext cx="3073598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Categorización Legal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793790" y="3226475"/>
            <a:ext cx="6279356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titularidad de una licencia profesional (C, D o E) establece automáticamente un estatus legal diferenciado. Esta clasificación no es meramente administrativa: comporta una expectativa jurídica de mayor conocimiento, pericia y cuidado en la conducción.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93790" y="4992767"/>
            <a:ext cx="6279356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 ordenamiento jurídico reconoce que quien conduce profesionalmente ha recibido formación específica y se dedica habitualmente a esta actividad, lo que eleva el estándar de diligencia exigible.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564874" y="2656046"/>
            <a:ext cx="4143613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Consecuencias del Accionar</a:t>
            </a:r>
            <a:endParaRPr lang="en-US" sz="2300" dirty="0"/>
          </a:p>
        </p:txBody>
      </p:sp>
      <p:sp>
        <p:nvSpPr>
          <p:cNvPr id="7" name="Text 5"/>
          <p:cNvSpPr/>
          <p:nvPr/>
        </p:nvSpPr>
        <p:spPr>
          <a:xfrm>
            <a:off x="7564874" y="3226475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Cada decisión al volante genera efectos jurídicos en dos ámbitos simultáneos: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564874" y="4040148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Responsabilidad Civil: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Obligación de reparar daños materiales y personales causados a terceros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7564874" y="4744641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Responsabilidad Penal: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Posibilidad de enfrentar procesos judiciales con penas privativas de libertad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7564874" y="5558314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concurrencia de ambas responsabilidades significa que un mismo hecho puede generar condena penal y obligación indemnizatoria simultáneamente.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6521" y="793075"/>
            <a:ext cx="7120295" cy="575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Agravantes en Siniestros Viales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736521" y="1644729"/>
            <a:ext cx="7670959" cy="11787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 siniestro vial protagonizado por un conductor profesional puede derivar en acciones legales que incluyen penas económicas significativas o incluso prisión efectiva. El hecho de ostentar una licencia profesional se considera un </a:t>
            </a:r>
            <a:pPr algn="l" indent="0" marL="0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agravante legal</a:t>
            </a:r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que puede modificar sustancialmente la carátula de los hechos.</a:t>
            </a:r>
            <a:endParaRPr lang="en-US" sz="14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521" y="3030617"/>
            <a:ext cx="920710" cy="11049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841302" y="3214688"/>
            <a:ext cx="2301835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Culpa Simple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1841302" y="3612833"/>
            <a:ext cx="6566178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Negligencia o imprudencia sin intención de dañar</a:t>
            </a:r>
            <a:endParaRPr lang="en-US" sz="14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521" y="4135517"/>
            <a:ext cx="920710" cy="110490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841302" y="4319587"/>
            <a:ext cx="2301835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Dolo Eventual</a:t>
            </a:r>
            <a:endParaRPr lang="en-US" sz="1800" dirty="0"/>
          </a:p>
        </p:txBody>
      </p:sp>
      <p:sp>
        <p:nvSpPr>
          <p:cNvPr id="10" name="Text 5"/>
          <p:cNvSpPr/>
          <p:nvPr/>
        </p:nvSpPr>
        <p:spPr>
          <a:xfrm>
            <a:off x="1841302" y="4717733"/>
            <a:ext cx="6566178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Aceptación del resultado lesivo como posible consecuencia</a:t>
            </a:r>
            <a:endParaRPr lang="en-US" sz="14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521" y="5240417"/>
            <a:ext cx="920710" cy="110490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841302" y="5424488"/>
            <a:ext cx="2301835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Dolo Directo</a:t>
            </a:r>
            <a:endParaRPr lang="en-US" sz="1800" dirty="0"/>
          </a:p>
        </p:txBody>
      </p:sp>
      <p:sp>
        <p:nvSpPr>
          <p:cNvPr id="13" name="Text 7"/>
          <p:cNvSpPr/>
          <p:nvPr/>
        </p:nvSpPr>
        <p:spPr>
          <a:xfrm>
            <a:off x="1841302" y="5822633"/>
            <a:ext cx="6566178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Intención deliberada de causar el resultado</a:t>
            </a:r>
            <a:endParaRPr lang="en-US" sz="1450" dirty="0"/>
          </a:p>
        </p:txBody>
      </p:sp>
      <p:sp>
        <p:nvSpPr>
          <p:cNvPr id="14" name="Text 8"/>
          <p:cNvSpPr/>
          <p:nvPr/>
        </p:nvSpPr>
        <p:spPr>
          <a:xfrm>
            <a:off x="736521" y="6552486"/>
            <a:ext cx="7670959" cy="884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Esta progresión en la tipificación penal implica aumentos exponenciales en las penas aplicables. La condición de conductor profesional puede inclinar la balanza hacia figuras más graves.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53371"/>
            <a:ext cx="947023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Criterios de Investigación en Siniestros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2270284"/>
            <a:ext cx="4215289" cy="3321844"/>
          </a:xfrm>
          <a:prstGeom prst="roundRect">
            <a:avLst>
              <a:gd name="adj" fmla="val 2509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99768" y="247626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Impericia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999768" y="2905482"/>
            <a:ext cx="380333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Falta de conocimientos técnicos o habilidades necesarias para conducir de forma segura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999768" y="3977164"/>
            <a:ext cx="380333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Desconocimiento de maniobras básicas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999768" y="4681657"/>
            <a:ext cx="380333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Incapacidad para evaluar distancias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999768" y="5068610"/>
            <a:ext cx="380333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Manejo inadecuado del vehículo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5207437" y="2270284"/>
            <a:ext cx="4215408" cy="3321844"/>
          </a:xfrm>
          <a:prstGeom prst="roundRect">
            <a:avLst>
              <a:gd name="adj" fmla="val 2509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413415" y="247626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Imprudencia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5413415" y="2905482"/>
            <a:ext cx="380345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Acción precipitada o temeraria que expone a riesgos innecesarios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5413415" y="3659624"/>
            <a:ext cx="380345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Exceso de velocidad injustificado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5413415" y="4046577"/>
            <a:ext cx="380345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Adelantamientos peligrosos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5413415" y="4433530"/>
            <a:ext cx="380345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Conducción agresiva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9621203" y="2270284"/>
            <a:ext cx="4215289" cy="3321844"/>
          </a:xfrm>
          <a:prstGeom prst="roundRect">
            <a:avLst>
              <a:gd name="adj" fmla="val 2509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827181" y="247626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Negligencia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9827181" y="2905482"/>
            <a:ext cx="380333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Omisión del cuidado o diligencia debida en la conducción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9827181" y="3659624"/>
            <a:ext cx="380333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respetar señalizaciones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9827181" y="4046577"/>
            <a:ext cx="380333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Falta de atención continua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9827181" y="4433530"/>
            <a:ext cx="380333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Descuido en el mantenimiento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793790" y="5815370"/>
            <a:ext cx="13042821" cy="1160740"/>
          </a:xfrm>
          <a:prstGeom prst="roundRect">
            <a:avLst>
              <a:gd name="adj" fmla="val 7182"/>
            </a:avLst>
          </a:prstGeom>
          <a:solidFill>
            <a:srgbClr val="0A004D"/>
          </a:solidFill>
          <a:ln/>
        </p:spPr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48" y="6118265"/>
            <a:ext cx="248007" cy="198358"/>
          </a:xfrm>
          <a:prstGeom prst="rect">
            <a:avLst/>
          </a:prstGeom>
        </p:spPr>
      </p:pic>
      <p:sp>
        <p:nvSpPr>
          <p:cNvPr id="23" name="Text 20"/>
          <p:cNvSpPr/>
          <p:nvPr/>
        </p:nvSpPr>
        <p:spPr>
          <a:xfrm>
            <a:off x="1438513" y="6063258"/>
            <a:ext cx="1219973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Cualquiera de estos tres motivos constituye una </a:t>
            </a:r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inobservancia de las normas vigentes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y conlleva consecuencias legales, profesionales y laborales, incluyendo la posible inhabilitación para conducir.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0094" y="515660"/>
            <a:ext cx="7251978" cy="5860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600"/>
              </a:lnSpc>
              <a:buNone/>
            </a:pPr>
            <a:r>
              <a:rPr lang="en-US" sz="36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Roles Viales y Marco Normativo</a:t>
            </a:r>
            <a:endParaRPr lang="en-US" sz="3650" dirty="0"/>
          </a:p>
        </p:txBody>
      </p:sp>
      <p:sp>
        <p:nvSpPr>
          <p:cNvPr id="3" name="Text 1"/>
          <p:cNvSpPr/>
          <p:nvPr/>
        </p:nvSpPr>
        <p:spPr>
          <a:xfrm>
            <a:off x="750094" y="1476732"/>
            <a:ext cx="13130213" cy="9001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 circular por el espacio público, todos asumimos distintos roles viales que pueden alternarse a lo largo del día: actuamos como peatones, pasajeros o conductores. Cada uno de estos roles está expresamente contemplado por la legislación de tránsito, que define con precisión los </a:t>
            </a:r>
            <a:pPr algn="l" indent="0" marL="0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derechos y responsabilidades</a:t>
            </a:r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según la función que cumplimos en la vía.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2298263" y="4382691"/>
            <a:ext cx="2344103" cy="293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Peatón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50094" y="4788218"/>
            <a:ext cx="3892272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Usuario vulnerable con máxima prioridad legal en cruces señalizados</a:t>
            </a:r>
            <a:endParaRPr lang="en-US" sz="145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7413" y="2587704"/>
            <a:ext cx="4595574" cy="4595574"/>
          </a:xfrm>
          <a:prstGeom prst="rect">
            <a:avLst/>
          </a:prstGeom>
        </p:spPr>
      </p:pic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66350" y="4745176"/>
            <a:ext cx="280511" cy="28051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894213" y="3163491"/>
            <a:ext cx="2344103" cy="293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Pasajero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9894213" y="3569018"/>
            <a:ext cx="3986093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Usuario protegido con derecho a transporte seguro y accesible</a:t>
            </a:r>
            <a:endParaRPr lang="en-US" sz="14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7413" y="2587704"/>
            <a:ext cx="4595574" cy="4595574"/>
          </a:xfrm>
          <a:prstGeom prst="rect">
            <a:avLst/>
          </a:prstGeom>
        </p:spPr>
      </p:pic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79033" y="3352145"/>
            <a:ext cx="280511" cy="280511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894213" y="5601891"/>
            <a:ext cx="2344103" cy="293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Conductor</a:t>
            </a:r>
            <a:endParaRPr lang="en-US" sz="1800" dirty="0"/>
          </a:p>
        </p:txBody>
      </p:sp>
      <p:sp>
        <p:nvSpPr>
          <p:cNvPr id="13" name="Text 7"/>
          <p:cNvSpPr/>
          <p:nvPr/>
        </p:nvSpPr>
        <p:spPr>
          <a:xfrm>
            <a:off x="9894213" y="6007418"/>
            <a:ext cx="3986093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Usuario con mayor responsabilidad y obligación de cuidado ampliado</a:t>
            </a:r>
            <a:endParaRPr lang="en-US" sz="145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7413" y="2587704"/>
            <a:ext cx="4595574" cy="4595574"/>
          </a:xfrm>
          <a:prstGeom prst="rect">
            <a:avLst/>
          </a:prstGeom>
        </p:spPr>
      </p:pic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979033" y="6138089"/>
            <a:ext cx="280511" cy="280511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750094" y="7394138"/>
            <a:ext cx="13130213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Esta clasificación no es arbitraria: responde a un criterio de vulnerabilidad diferencial que coloca mayores obligaciones sobre quienes manejan vehículos motorizados, especialmente los de mayor porte y potencial de daño.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69407"/>
            <a:ext cx="631971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Prioridad Legal del Peatón</a:t>
            </a:r>
            <a:endParaRPr lang="en-US" sz="39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2110383"/>
            <a:ext cx="4926568" cy="492656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12086" y="2085499"/>
            <a:ext cx="4304943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Usuario Vulnerable Prioritario</a:t>
            </a:r>
            <a:endParaRPr lang="en-US" sz="2300" dirty="0"/>
          </a:p>
        </p:txBody>
      </p:sp>
      <p:sp>
        <p:nvSpPr>
          <p:cNvPr id="5" name="Text 2"/>
          <p:cNvSpPr/>
          <p:nvPr/>
        </p:nvSpPr>
        <p:spPr>
          <a:xfrm>
            <a:off x="6212086" y="2655927"/>
            <a:ext cx="763202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Los peatones constituyen los usuarios más vulnerables del sistema vial. Carecen de protección mecánica, su exposición a lesiones graves es máxima y sus posibilidades de defensa ante un impacto son prácticamente nulas.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6212086" y="3787140"/>
            <a:ext cx="7632025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Por esta razón fundamental, la legislación les otorga </a:t>
            </a:r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prioridad legal absoluta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en determinadas circunstancias. El conductor profesional siempre debe ceder el paso al peatón que cruza correctamente por sendas peatonales, esquinas o zonas demarcadas, independientemente de otras consideraciones.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6212086" y="5235892"/>
            <a:ext cx="763202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Esta prioridad no es discrecional: es una obligación legal exigible y su inobservancia constituye infracción grave con consecuencias administrativas y, en caso de siniestro, responsabilidad civil y penal.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97963"/>
            <a:ext cx="9144833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Fundamentos de la Prioridad Peatonal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1091446" y="3608665"/>
            <a:ext cx="3917513" cy="198358"/>
          </a:xfrm>
          <a:prstGeom prst="roundRect">
            <a:avLst>
              <a:gd name="adj" fmla="val 42025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93790" y="3410188"/>
            <a:ext cx="595313" cy="595313"/>
          </a:xfrm>
          <a:prstGeom prst="roundRect">
            <a:avLst>
              <a:gd name="adj" fmla="val 76800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2618" y="3559016"/>
            <a:ext cx="297656" cy="29765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92148" y="4203859"/>
            <a:ext cx="282571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Vulnerabilidad Extrema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992148" y="4633079"/>
            <a:ext cx="3818573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Ausencia total de protección mecánica frente a vehículos motorizados. Cualquier impacto, incluso a baja velocidad, puede causar lesiones graves o fatales.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5505093" y="3311009"/>
            <a:ext cx="3917633" cy="198358"/>
          </a:xfrm>
          <a:prstGeom prst="roundRect">
            <a:avLst>
              <a:gd name="adj" fmla="val 42025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207437" y="3112532"/>
            <a:ext cx="595313" cy="595313"/>
          </a:xfrm>
          <a:prstGeom prst="roundRect">
            <a:avLst>
              <a:gd name="adj" fmla="val 76800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56265" y="3261360"/>
            <a:ext cx="297656" cy="29765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405795" y="3906203"/>
            <a:ext cx="3818692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Jerarquía de Responsabilidades</a:t>
            </a:r>
            <a:endParaRPr lang="en-US" sz="1950" dirty="0"/>
          </a:p>
        </p:txBody>
      </p:sp>
      <p:sp>
        <p:nvSpPr>
          <p:cNvPr id="12" name="Text 8"/>
          <p:cNvSpPr/>
          <p:nvPr/>
        </p:nvSpPr>
        <p:spPr>
          <a:xfrm>
            <a:off x="5405795" y="4645581"/>
            <a:ext cx="3818692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Quien conduce un vehículo motorizado asume mayor responsabilidad legal. La formación, licencia y control del vehículo implican un deber ampliado de cuidado hacia usuarios vulnerables.</a:t>
            </a:r>
            <a:endParaRPr lang="en-US" sz="1550" dirty="0"/>
          </a:p>
        </p:txBody>
      </p:sp>
      <p:sp>
        <p:nvSpPr>
          <p:cNvPr id="13" name="Shape 9"/>
          <p:cNvSpPr/>
          <p:nvPr/>
        </p:nvSpPr>
        <p:spPr>
          <a:xfrm>
            <a:off x="9918859" y="3013353"/>
            <a:ext cx="3917513" cy="198358"/>
          </a:xfrm>
          <a:prstGeom prst="roundRect">
            <a:avLst>
              <a:gd name="adj" fmla="val 42025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9621203" y="2814876"/>
            <a:ext cx="595313" cy="595313"/>
          </a:xfrm>
          <a:prstGeom prst="roundRect">
            <a:avLst>
              <a:gd name="adj" fmla="val 76800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70031" y="2963704"/>
            <a:ext cx="297656" cy="297656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819561" y="3608546"/>
            <a:ext cx="286797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Convivencia Ciudadana</a:t>
            </a:r>
            <a:endParaRPr lang="en-US" sz="1950" dirty="0"/>
          </a:p>
        </p:txBody>
      </p:sp>
      <p:sp>
        <p:nvSpPr>
          <p:cNvPr id="17" name="Text 12"/>
          <p:cNvSpPr/>
          <p:nvPr/>
        </p:nvSpPr>
        <p:spPr>
          <a:xfrm>
            <a:off x="9819561" y="4037767"/>
            <a:ext cx="3818573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 espacio público pertenece a todos. Respetar al peatón no es un favor: es reconocer su derecho legítimo a circular con seguridad y dignidad por calles y veredas.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4494" y="629007"/>
            <a:ext cx="7715012" cy="1116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35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Usuarios Vulnerables de Rodados Livianos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714494" y="2013228"/>
            <a:ext cx="7715012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Los usuarios de rodados livianos como bicicletas, motocicletas, ciclomotores o monopatines eléctricos también son considerados </a:t>
            </a:r>
            <a:pPr algn="l" indent="0" marL="0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usuarios vulnerables</a:t>
            </a:r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del sistema vial, aunque por razones diferentes a los peatones.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714494" y="3071336"/>
            <a:ext cx="3768209" cy="1932027"/>
          </a:xfrm>
          <a:prstGeom prst="roundRect">
            <a:avLst>
              <a:gd name="adj" fmla="val 3883"/>
            </a:avLst>
          </a:prstGeom>
          <a:solidFill>
            <a:srgbClr val="272525"/>
          </a:solidFill>
          <a:ln w="22860">
            <a:solidFill>
              <a:srgbClr val="2A1999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915948" y="3272790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Falta de Protección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915948" y="3658910"/>
            <a:ext cx="3365302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Ausencia de carrocería, airbags o estructura de absorción de impactos. Lesiones directas en caso de colisión.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661297" y="3071336"/>
            <a:ext cx="3768209" cy="1932027"/>
          </a:xfrm>
          <a:prstGeom prst="roundRect">
            <a:avLst>
              <a:gd name="adj" fmla="val 3883"/>
            </a:avLst>
          </a:prstGeom>
          <a:solidFill>
            <a:srgbClr val="272525"/>
          </a:solidFill>
          <a:ln w="22860">
            <a:solidFill>
              <a:srgbClr val="2A199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862751" y="3272790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Escasa Visibilidad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4862751" y="3658910"/>
            <a:ext cx="33653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Menor tamaño y silueta reducida dificultan su detección, especialmente en puntos ciegos, horarios nocturnos o condiciones climáticas adversas.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714494" y="5181957"/>
            <a:ext cx="7715012" cy="1360527"/>
          </a:xfrm>
          <a:prstGeom prst="roundRect">
            <a:avLst>
              <a:gd name="adj" fmla="val 5514"/>
            </a:avLst>
          </a:prstGeom>
          <a:solidFill>
            <a:srgbClr val="272525"/>
          </a:solidFill>
          <a:ln w="22860">
            <a:solidFill>
              <a:srgbClr val="2A1999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15948" y="5383411"/>
            <a:ext cx="25019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Inestabilidad Inherente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915948" y="5769531"/>
            <a:ext cx="7312104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Mayor dificultad para mantener equilibrio y trayectoria, especialmente ante irregularidades del pavimento, vientos laterales o maniobras evasivas.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714494" y="6743343"/>
            <a:ext cx="7715012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Estos factores los exponen a riesgos significativamente mayores que los ocupantes de automóviles o vehículos pesados. El conductor profesional debe extremar precauciones al circular cerca de ellos.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0528" y="282297"/>
            <a:ext cx="4388406" cy="3208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Jóvenes: Grupo de Alto Riesgo Vial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410528" y="859750"/>
            <a:ext cx="2484001" cy="192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Primera Causa de Muerte Juvenil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10528" y="1154787"/>
            <a:ext cx="8185428" cy="328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50"/>
              </a:lnSpc>
              <a:buNone/>
            </a:pPr>
            <a:r>
              <a:rPr lang="en-US" sz="8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Los adolescentes y jóvenes constituyen uno de los grupos etarios más afectados por siniestros viales. En Argentina, los </a:t>
            </a:r>
            <a:pPr algn="l" indent="0" marL="0">
              <a:lnSpc>
                <a:spcPts val="1250"/>
              </a:lnSpc>
              <a:buNone/>
            </a:pPr>
            <a:r>
              <a:rPr lang="en-US" sz="80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hechos de tránsito son la principal causa de muerte</a:t>
            </a:r>
            <a:pPr algn="l" indent="0" marL="0">
              <a:lnSpc>
                <a:spcPts val="1250"/>
              </a:lnSpc>
              <a:buNone/>
            </a:pPr>
            <a:r>
              <a:rPr lang="en-US" sz="8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en personas entre 15 y 34 años, superando cualquier otra causa externa o enfermedad.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10528" y="1575554"/>
            <a:ext cx="8185428" cy="328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50"/>
              </a:lnSpc>
              <a:buNone/>
            </a:pPr>
            <a:r>
              <a:rPr lang="en-US" sz="8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Esta realidad convierte a la seguridad vial en un problema de salud pública de primera magnitud. No se trata de accidentes fortuitos: son eventos evitables mediante políticas adecuadas, educación específica y cambio cultural.</a:t>
            </a:r>
            <a:endParaRPr lang="en-US" sz="8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528" y="2019419"/>
            <a:ext cx="8185428" cy="818542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853845" y="859750"/>
            <a:ext cx="1539835" cy="192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Datos Clave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8853845" y="1218962"/>
            <a:ext cx="5373529" cy="338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20K</a:t>
            </a:r>
            <a:endParaRPr lang="en-US" sz="2650" dirty="0"/>
          </a:p>
        </p:txBody>
      </p:sp>
      <p:sp>
        <p:nvSpPr>
          <p:cNvPr id="9" name="Text 6"/>
          <p:cNvSpPr/>
          <p:nvPr/>
        </p:nvSpPr>
        <p:spPr>
          <a:xfrm>
            <a:off x="10898981" y="1685925"/>
            <a:ext cx="1283137" cy="160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250"/>
              </a:lnSpc>
              <a:buNone/>
            </a:pPr>
            <a:r>
              <a:rPr lang="en-US" sz="10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Víctimas anuales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8853845" y="1948934"/>
            <a:ext cx="5373529" cy="164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250"/>
              </a:lnSpc>
              <a:buNone/>
            </a:pPr>
            <a:r>
              <a:rPr lang="en-US" sz="8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Fallecidos y heridos graves en siniestros viales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8853845" y="2369701"/>
            <a:ext cx="5373529" cy="338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15-34</a:t>
            </a:r>
            <a:endParaRPr lang="en-US" sz="2650" dirty="0"/>
          </a:p>
        </p:txBody>
      </p:sp>
      <p:sp>
        <p:nvSpPr>
          <p:cNvPr id="12" name="Text 9"/>
          <p:cNvSpPr/>
          <p:nvPr/>
        </p:nvSpPr>
        <p:spPr>
          <a:xfrm>
            <a:off x="10898981" y="2836664"/>
            <a:ext cx="1283137" cy="160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250"/>
              </a:lnSpc>
              <a:buNone/>
            </a:pPr>
            <a:r>
              <a:rPr lang="en-US" sz="10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Rango etario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8853845" y="3099673"/>
            <a:ext cx="5373529" cy="164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250"/>
              </a:lnSpc>
              <a:buNone/>
            </a:pPr>
            <a:r>
              <a:rPr lang="en-US" sz="8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Años de edad del grupo más vulnerable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8853845" y="3520440"/>
            <a:ext cx="5373529" cy="338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#1</a:t>
            </a:r>
            <a:endParaRPr lang="en-US" sz="2650" dirty="0"/>
          </a:p>
        </p:txBody>
      </p:sp>
      <p:sp>
        <p:nvSpPr>
          <p:cNvPr id="15" name="Text 12"/>
          <p:cNvSpPr/>
          <p:nvPr/>
        </p:nvSpPr>
        <p:spPr>
          <a:xfrm>
            <a:off x="10898981" y="3987403"/>
            <a:ext cx="1283137" cy="160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250"/>
              </a:lnSpc>
              <a:buNone/>
            </a:pPr>
            <a:r>
              <a:rPr lang="en-US" sz="10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Causa externa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8853845" y="4250412"/>
            <a:ext cx="5373529" cy="164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250"/>
              </a:lnSpc>
              <a:buNone/>
            </a:pPr>
            <a:r>
              <a:rPr lang="en-US" sz="8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 mortalidad juvenil en Argentina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78468"/>
            <a:ext cx="8359973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Factores de Vulnerabilidad Juvenil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2095381"/>
            <a:ext cx="6422231" cy="2587466"/>
          </a:xfrm>
          <a:prstGeom prst="roundRect">
            <a:avLst>
              <a:gd name="adj" fmla="val 3222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99768" y="2301359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B0AFF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63479" y="2464951"/>
            <a:ext cx="267891" cy="26789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99768" y="309503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Alta Exposición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999768" y="3524250"/>
            <a:ext cx="601027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Uso intensivo de motocicletas y ciclomotores como principal medio de transporte. Mayor tiempo en tránsito sin protección estructural.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7414379" y="2095381"/>
            <a:ext cx="6422231" cy="2587466"/>
          </a:xfrm>
          <a:prstGeom prst="roundRect">
            <a:avLst>
              <a:gd name="adj" fmla="val 3222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620357" y="2301359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B0AFF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84068" y="2464951"/>
            <a:ext cx="267891" cy="267891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620357" y="3095030"/>
            <a:ext cx="256865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Conductas de Riesgo</a:t>
            </a:r>
            <a:endParaRPr lang="en-US" sz="1950" dirty="0"/>
          </a:p>
        </p:txBody>
      </p:sp>
      <p:sp>
        <p:nvSpPr>
          <p:cNvPr id="12" name="Text 8"/>
          <p:cNvSpPr/>
          <p:nvPr/>
        </p:nvSpPr>
        <p:spPr>
          <a:xfrm>
            <a:off x="7620357" y="3524250"/>
            <a:ext cx="60102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Exceso de velocidad, adelantamientos peligrosos, circulación entre carriles y subestimación de peligros potenciales.</a:t>
            </a:r>
            <a:endParaRPr lang="en-US" sz="1550" dirty="0"/>
          </a:p>
        </p:txBody>
      </p:sp>
      <p:sp>
        <p:nvSpPr>
          <p:cNvPr id="13" name="Shape 9"/>
          <p:cNvSpPr/>
          <p:nvPr/>
        </p:nvSpPr>
        <p:spPr>
          <a:xfrm>
            <a:off x="793790" y="4881205"/>
            <a:ext cx="6422231" cy="2269927"/>
          </a:xfrm>
          <a:prstGeom prst="roundRect">
            <a:avLst>
              <a:gd name="adj" fmla="val 3672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999768" y="5087183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B0AFF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63479" y="5250775"/>
            <a:ext cx="267891" cy="267891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99768" y="588085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Horarios Críticos</a:t>
            </a:r>
            <a:endParaRPr lang="en-US" sz="1950" dirty="0"/>
          </a:p>
        </p:txBody>
      </p:sp>
      <p:sp>
        <p:nvSpPr>
          <p:cNvPr id="17" name="Text 12"/>
          <p:cNvSpPr/>
          <p:nvPr/>
        </p:nvSpPr>
        <p:spPr>
          <a:xfrm>
            <a:off x="999768" y="6310074"/>
            <a:ext cx="60102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Concentración de viajes en horarios nocturnos y madrugadas de fines de semana, cuando aumentan otros factores de riesgo.</a:t>
            </a:r>
            <a:endParaRPr lang="en-US" sz="1550" dirty="0"/>
          </a:p>
        </p:txBody>
      </p:sp>
      <p:sp>
        <p:nvSpPr>
          <p:cNvPr id="18" name="Shape 13"/>
          <p:cNvSpPr/>
          <p:nvPr/>
        </p:nvSpPr>
        <p:spPr>
          <a:xfrm>
            <a:off x="7414379" y="4881205"/>
            <a:ext cx="6422231" cy="2269927"/>
          </a:xfrm>
          <a:prstGeom prst="roundRect">
            <a:avLst>
              <a:gd name="adj" fmla="val 3672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7620357" y="5087183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B0AFF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84068" y="5250775"/>
            <a:ext cx="267891" cy="267891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620357" y="588085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Desarrollo Cognitivo</a:t>
            </a:r>
            <a:endParaRPr lang="en-US" sz="1950" dirty="0"/>
          </a:p>
        </p:txBody>
      </p:sp>
      <p:sp>
        <p:nvSpPr>
          <p:cNvPr id="22" name="Text 16"/>
          <p:cNvSpPr/>
          <p:nvPr/>
        </p:nvSpPr>
        <p:spPr>
          <a:xfrm>
            <a:off x="7620357" y="6310074"/>
            <a:ext cx="60102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Maduración incompleta de áreas cerebrales vinculadas con evaluación de riesgos y control de impulsos.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22206" y="629364"/>
            <a:ext cx="7672388" cy="11496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Perspectiva de Género en la Movilidad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6222206" y="2054900"/>
            <a:ext cx="7672388" cy="882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 tránsito no es un espacio neutral ni igualitario. La perspectiva de género revela que las mujeres y diversidades enfrentan </a:t>
            </a:r>
            <a:pPr algn="l" indent="0" marL="0">
              <a:lnSpc>
                <a:spcPts val="2300"/>
              </a:lnSpc>
              <a:buNone/>
            </a:pPr>
            <a:r>
              <a:rPr lang="en-US" sz="140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riesgos diferenciados, acoso sistemático y limitaciones concretas</a:t>
            </a:r>
            <a:pPr algn="l"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para circular con libertad y seguridad por el espacio público.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6222206" y="3144798"/>
            <a:ext cx="3744158" cy="2282904"/>
          </a:xfrm>
          <a:prstGeom prst="roundRect">
            <a:avLst>
              <a:gd name="adj" fmla="val 4807"/>
            </a:avLst>
          </a:prstGeom>
          <a:solidFill>
            <a:srgbClr val="272525"/>
          </a:solidFill>
          <a:ln w="22860">
            <a:solidFill>
              <a:srgbClr val="2A1999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199346" y="3144798"/>
            <a:ext cx="91440" cy="2282904"/>
          </a:xfrm>
          <a:prstGeom prst="roundRect">
            <a:avLst>
              <a:gd name="adj" fmla="val 84499"/>
            </a:avLst>
          </a:prstGeom>
          <a:solidFill>
            <a:srgbClr val="2B0AFF"/>
          </a:solidFill>
          <a:ln/>
        </p:spPr>
      </p:sp>
      <p:sp>
        <p:nvSpPr>
          <p:cNvPr id="7" name="Text 4"/>
          <p:cNvSpPr/>
          <p:nvPr/>
        </p:nvSpPr>
        <p:spPr>
          <a:xfrm>
            <a:off x="6497598" y="3351609"/>
            <a:ext cx="2568535" cy="287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Acoso Sexual Callejero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6497598" y="3749278"/>
            <a:ext cx="3261955" cy="14716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Comentarios, gestos o contacto no deseado en espacios de circulación. Genera sensación de inseguridad y condiciona rutas, horarios y modos de transporte.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10150316" y="3144798"/>
            <a:ext cx="3744278" cy="2282904"/>
          </a:xfrm>
          <a:prstGeom prst="roundRect">
            <a:avLst>
              <a:gd name="adj" fmla="val 4807"/>
            </a:avLst>
          </a:prstGeom>
          <a:solidFill>
            <a:srgbClr val="272525"/>
          </a:solidFill>
          <a:ln w="22860">
            <a:solidFill>
              <a:srgbClr val="2A1999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0127456" y="3144798"/>
            <a:ext cx="91440" cy="2282904"/>
          </a:xfrm>
          <a:prstGeom prst="roundRect">
            <a:avLst>
              <a:gd name="adj" fmla="val 84499"/>
            </a:avLst>
          </a:prstGeom>
          <a:solidFill>
            <a:srgbClr val="2B0AFF"/>
          </a:solidFill>
          <a:ln/>
        </p:spPr>
      </p:sp>
      <p:sp>
        <p:nvSpPr>
          <p:cNvPr id="11" name="Text 8"/>
          <p:cNvSpPr/>
          <p:nvPr/>
        </p:nvSpPr>
        <p:spPr>
          <a:xfrm>
            <a:off x="10425708" y="3351609"/>
            <a:ext cx="2546866" cy="287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Restricciones Horarias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10425708" y="3749278"/>
            <a:ext cx="3262074" cy="11772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Evitación de circulación nocturna por temor a violencias. Limitación de oportunidades laborales, educativas y sociales.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6222206" y="5611654"/>
            <a:ext cx="3744158" cy="1988582"/>
          </a:xfrm>
          <a:prstGeom prst="roundRect">
            <a:avLst>
              <a:gd name="adj" fmla="val 5518"/>
            </a:avLst>
          </a:prstGeom>
          <a:solidFill>
            <a:srgbClr val="272525"/>
          </a:solidFill>
          <a:ln w="22860">
            <a:solidFill>
              <a:srgbClr val="2A1999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6199346" y="5611654"/>
            <a:ext cx="91440" cy="1988582"/>
          </a:xfrm>
          <a:prstGeom prst="roundRect">
            <a:avLst>
              <a:gd name="adj" fmla="val 84499"/>
            </a:avLst>
          </a:prstGeom>
          <a:solidFill>
            <a:srgbClr val="2B0AFF"/>
          </a:solidFill>
          <a:ln/>
        </p:spPr>
      </p:sp>
      <p:sp>
        <p:nvSpPr>
          <p:cNvPr id="15" name="Text 12"/>
          <p:cNvSpPr/>
          <p:nvPr/>
        </p:nvSpPr>
        <p:spPr>
          <a:xfrm>
            <a:off x="6497598" y="5818465"/>
            <a:ext cx="2299573" cy="287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Espacios Hostiles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6497598" y="6216134"/>
            <a:ext cx="3261955" cy="11772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Diseño urbano y vial que invisibiliza necesidades específicas. Iluminación insuficiente, falta de infraestructura adecuada.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41715"/>
            <a:ext cx="11923276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Acoso Callejero: Violencia de Género Reconocida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457807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Marco Legal Actual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793790" y="3028236"/>
            <a:ext cx="5602962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Desde 2019, el acoso callejero se reconoce explícitamente como una </a:t>
            </a:r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forma de violencia de género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en múltiples legislaciones locales y provinciales argentinas. Esta categorización legal no es menor: implica que el Estado reconoce su existencia, gravedad e impacto en la vida de las personas.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93790" y="5112068"/>
            <a:ext cx="5602962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Sin embargo, existe una brecha significativa entre el reconocimiento normativo y la implementación efectiva. Las políticas públicas todavía presentan vacíos importantes para abordar este fenómeno de forma integral y preventiva.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6888480" y="2457807"/>
            <a:ext cx="4446508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Manifestaciones en el Tránsito</a:t>
            </a:r>
            <a:endParaRPr lang="en-US" sz="2300" dirty="0"/>
          </a:p>
        </p:txBody>
      </p:sp>
      <p:sp>
        <p:nvSpPr>
          <p:cNvPr id="7" name="Text 5"/>
          <p:cNvSpPr/>
          <p:nvPr/>
        </p:nvSpPr>
        <p:spPr>
          <a:xfrm>
            <a:off x="6888480" y="3028236"/>
            <a:ext cx="69556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Comentarios o gestos sexuales desde vehículos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6888480" y="3415189"/>
            <a:ext cx="69556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Seguimiento intimidatorio con automóviles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6888480" y="3802142"/>
            <a:ext cx="69556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Bocinazos o llamados de atención no solicitados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6888480" y="4189095"/>
            <a:ext cx="69556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Bloqueo intencional del paso o circulación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6888480" y="4576048"/>
            <a:ext cx="69556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Exhibicionismo desde vehículos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6888480" y="4963001"/>
            <a:ext cx="69556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Contacto físico no consentido en transporte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6888480" y="5503783"/>
            <a:ext cx="6955631" cy="1160740"/>
          </a:xfrm>
          <a:prstGeom prst="roundRect">
            <a:avLst>
              <a:gd name="adj" fmla="val 7182"/>
            </a:avLst>
          </a:prstGeom>
          <a:solidFill>
            <a:srgbClr val="0A004D"/>
          </a:solidFill>
          <a:ln/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838" y="5806678"/>
            <a:ext cx="248007" cy="198358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7533203" y="5751671"/>
            <a:ext cx="6112550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 conductor profesional tiene un rol activo en la prevención: no perpetuar estas conductas y reportar situaciones observadas.</a:t>
            </a:r>
            <a:endParaRPr lang="en-US" sz="15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199298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7699" y="2431375"/>
            <a:ext cx="7074098" cy="498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9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Barreras de Género en el Mundo Vial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637699" y="3168729"/>
            <a:ext cx="13355002" cy="510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 mundo vial históricamente fue masculinizado y construido desde parámetros que invisibilizaban o excluían otras identidades. Aún hoy, la conducción profesional y los sindicatos del transporte presentan </a:t>
            </a:r>
            <a:pPr algn="l" indent="0" marL="0">
              <a:lnSpc>
                <a:spcPts val="2000"/>
              </a:lnSpc>
              <a:buNone/>
            </a:pPr>
            <a:r>
              <a:rPr lang="en-US" sz="125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barreras estructurales</a:t>
            </a:r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para la participación plena y equitativa de las mujeres y disidencias.</a:t>
            </a:r>
            <a:endParaRPr lang="en-US" sz="1250" dirty="0"/>
          </a:p>
        </p:txBody>
      </p:sp>
      <p:sp>
        <p:nvSpPr>
          <p:cNvPr id="5" name="Shape 2"/>
          <p:cNvSpPr/>
          <p:nvPr/>
        </p:nvSpPr>
        <p:spPr>
          <a:xfrm>
            <a:off x="7303770" y="3858101"/>
            <a:ext cx="22860" cy="3936087"/>
          </a:xfrm>
          <a:prstGeom prst="roundRect">
            <a:avLst>
              <a:gd name="adj" fmla="val 292941"/>
            </a:avLst>
          </a:prstGeom>
          <a:solidFill>
            <a:srgbClr val="2A1999"/>
          </a:solidFill>
          <a:ln/>
        </p:spPr>
      </p:sp>
      <p:sp>
        <p:nvSpPr>
          <p:cNvPr id="6" name="Shape 3"/>
          <p:cNvSpPr/>
          <p:nvPr/>
        </p:nvSpPr>
        <p:spPr>
          <a:xfrm>
            <a:off x="6680418" y="4025979"/>
            <a:ext cx="478274" cy="22860"/>
          </a:xfrm>
          <a:prstGeom prst="roundRect">
            <a:avLst>
              <a:gd name="adj" fmla="val 292941"/>
            </a:avLst>
          </a:prstGeom>
          <a:solidFill>
            <a:srgbClr val="2A1999"/>
          </a:solidFill>
          <a:ln/>
        </p:spPr>
      </p:sp>
      <p:sp>
        <p:nvSpPr>
          <p:cNvPr id="7" name="Shape 4"/>
          <p:cNvSpPr/>
          <p:nvPr/>
        </p:nvSpPr>
        <p:spPr>
          <a:xfrm>
            <a:off x="7135832" y="3858101"/>
            <a:ext cx="358735" cy="358735"/>
          </a:xfrm>
          <a:prstGeom prst="roundRect">
            <a:avLst>
              <a:gd name="adj" fmla="val 18667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95602" y="3887986"/>
            <a:ext cx="239078" cy="2988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50"/>
              </a:lnSpc>
              <a:buNone/>
            </a:pPr>
            <a:r>
              <a:rPr lang="en-US" sz="18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4329589" y="3912870"/>
            <a:ext cx="2188488" cy="249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950"/>
              </a:lnSpc>
              <a:buNone/>
            </a:pPr>
            <a:r>
              <a:rPr lang="en-US" sz="15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Acceso a la Formación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637699" y="4257556"/>
            <a:ext cx="5880378" cy="510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Menor disponibilidad de cursos, horarios inflexibles, ambientes hostiles en escuelas de manejo y centros de capacitación.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7471708" y="4982528"/>
            <a:ext cx="478274" cy="22860"/>
          </a:xfrm>
          <a:prstGeom prst="roundRect">
            <a:avLst>
              <a:gd name="adj" fmla="val 292941"/>
            </a:avLst>
          </a:prstGeom>
          <a:solidFill>
            <a:srgbClr val="2A1999"/>
          </a:solidFill>
          <a:ln/>
        </p:spPr>
      </p:sp>
      <p:sp>
        <p:nvSpPr>
          <p:cNvPr id="12" name="Shape 9"/>
          <p:cNvSpPr/>
          <p:nvPr/>
        </p:nvSpPr>
        <p:spPr>
          <a:xfrm>
            <a:off x="7135832" y="4814649"/>
            <a:ext cx="358735" cy="358735"/>
          </a:xfrm>
          <a:prstGeom prst="roundRect">
            <a:avLst>
              <a:gd name="adj" fmla="val 18667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195602" y="4844534"/>
            <a:ext cx="239078" cy="2988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50"/>
              </a:lnSpc>
              <a:buNone/>
            </a:pPr>
            <a:r>
              <a:rPr lang="en-US" sz="18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1850" dirty="0"/>
          </a:p>
        </p:txBody>
      </p:sp>
      <p:sp>
        <p:nvSpPr>
          <p:cNvPr id="14" name="Text 11"/>
          <p:cNvSpPr/>
          <p:nvPr/>
        </p:nvSpPr>
        <p:spPr>
          <a:xfrm>
            <a:off x="8112323" y="4869418"/>
            <a:ext cx="2226588" cy="249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Discriminación Laboral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8112323" y="5214104"/>
            <a:ext cx="5880378" cy="510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Prejuicios en procesos de selección, preguntas invasivas sobre maternidad, asignación de turnos o rutas menos convenientes.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6680418" y="5807035"/>
            <a:ext cx="478274" cy="22860"/>
          </a:xfrm>
          <a:prstGeom prst="roundRect">
            <a:avLst>
              <a:gd name="adj" fmla="val 292941"/>
            </a:avLst>
          </a:prstGeom>
          <a:solidFill>
            <a:srgbClr val="2A1999"/>
          </a:solidFill>
          <a:ln/>
        </p:spPr>
      </p:sp>
      <p:sp>
        <p:nvSpPr>
          <p:cNvPr id="17" name="Shape 14"/>
          <p:cNvSpPr/>
          <p:nvPr/>
        </p:nvSpPr>
        <p:spPr>
          <a:xfrm>
            <a:off x="7135832" y="5639157"/>
            <a:ext cx="358735" cy="358735"/>
          </a:xfrm>
          <a:prstGeom prst="roundRect">
            <a:avLst>
              <a:gd name="adj" fmla="val 18667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195602" y="5669042"/>
            <a:ext cx="239078" cy="2988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50"/>
              </a:lnSpc>
              <a:buNone/>
            </a:pPr>
            <a:r>
              <a:rPr lang="en-US" sz="18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1850" dirty="0"/>
          </a:p>
        </p:txBody>
      </p:sp>
      <p:sp>
        <p:nvSpPr>
          <p:cNvPr id="19" name="Text 16"/>
          <p:cNvSpPr/>
          <p:nvPr/>
        </p:nvSpPr>
        <p:spPr>
          <a:xfrm>
            <a:off x="4165402" y="5693926"/>
            <a:ext cx="2352675" cy="249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950"/>
              </a:lnSpc>
              <a:buNone/>
            </a:pPr>
            <a:r>
              <a:rPr lang="en-US" sz="15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Representación Sindical</a:t>
            </a:r>
            <a:endParaRPr lang="en-US" sz="1550" dirty="0"/>
          </a:p>
        </p:txBody>
      </p:sp>
      <p:sp>
        <p:nvSpPr>
          <p:cNvPr id="20" name="Text 17"/>
          <p:cNvSpPr/>
          <p:nvPr/>
        </p:nvSpPr>
        <p:spPr>
          <a:xfrm>
            <a:off x="637699" y="6038612"/>
            <a:ext cx="5880378" cy="510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Subrepresentación en espacios de decisión gremial, invisibilización de demandas específicas, cultura organizacional excluyente.</a:t>
            </a:r>
            <a:endParaRPr lang="en-US" sz="1250" dirty="0"/>
          </a:p>
        </p:txBody>
      </p:sp>
      <p:sp>
        <p:nvSpPr>
          <p:cNvPr id="21" name="Shape 18"/>
          <p:cNvSpPr/>
          <p:nvPr/>
        </p:nvSpPr>
        <p:spPr>
          <a:xfrm>
            <a:off x="7471708" y="6631662"/>
            <a:ext cx="478274" cy="22860"/>
          </a:xfrm>
          <a:prstGeom prst="roundRect">
            <a:avLst>
              <a:gd name="adj" fmla="val 292941"/>
            </a:avLst>
          </a:prstGeom>
          <a:solidFill>
            <a:srgbClr val="2A1999"/>
          </a:solidFill>
          <a:ln/>
        </p:spPr>
      </p:sp>
      <p:sp>
        <p:nvSpPr>
          <p:cNvPr id="22" name="Shape 19"/>
          <p:cNvSpPr/>
          <p:nvPr/>
        </p:nvSpPr>
        <p:spPr>
          <a:xfrm>
            <a:off x="7135832" y="6463784"/>
            <a:ext cx="358735" cy="358735"/>
          </a:xfrm>
          <a:prstGeom prst="roundRect">
            <a:avLst>
              <a:gd name="adj" fmla="val 18667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195602" y="6493669"/>
            <a:ext cx="239078" cy="2988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50"/>
              </a:lnSpc>
              <a:buNone/>
            </a:pPr>
            <a:r>
              <a:rPr lang="en-US" sz="18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4</a:t>
            </a:r>
            <a:endParaRPr lang="en-US" sz="1850" dirty="0"/>
          </a:p>
        </p:txBody>
      </p:sp>
      <p:sp>
        <p:nvSpPr>
          <p:cNvPr id="24" name="Text 21"/>
          <p:cNvSpPr/>
          <p:nvPr/>
        </p:nvSpPr>
        <p:spPr>
          <a:xfrm>
            <a:off x="8112323" y="6518553"/>
            <a:ext cx="2654856" cy="249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Infraestructura Inadecuada</a:t>
            </a:r>
            <a:endParaRPr lang="en-US" sz="1550" dirty="0"/>
          </a:p>
        </p:txBody>
      </p:sp>
      <p:sp>
        <p:nvSpPr>
          <p:cNvPr id="25" name="Text 22"/>
          <p:cNvSpPr/>
          <p:nvPr/>
        </p:nvSpPr>
        <p:spPr>
          <a:xfrm>
            <a:off x="8112323" y="6863239"/>
            <a:ext cx="5880378" cy="510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Falta de sanitarios apropiados en paraderos, ausencia de espacios para lactancia, diseño de cabinas no ergonómico.</a:t>
            </a:r>
            <a:endParaRPr lang="en-US" sz="12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1257" y="365165"/>
            <a:ext cx="6308288" cy="4150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5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Visibilidad: Factor Clave en Prevención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31257" y="1112163"/>
            <a:ext cx="2475786" cy="248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Sistemas de Observación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531257" y="1493877"/>
            <a:ext cx="6622018" cy="63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buena visibilidad es absolutamente clave para evitar siniestros. Los espejos retrovisores deben regularse adecuadamente antes de iniciar la marcha y </a:t>
            </a:r>
            <a:pPr algn="l" indent="0" marL="0">
              <a:lnSpc>
                <a:spcPts val="1650"/>
              </a:lnSpc>
              <a:buNone/>
            </a:pPr>
            <a:r>
              <a:rPr lang="en-US" sz="100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complementarse siempre con movimientos activos de cabeza</a:t>
            </a:r>
            <a:pPr algn="l" indent="0" marL="0">
              <a:lnSpc>
                <a:spcPts val="1650"/>
              </a:lnSpc>
              <a:buNone/>
            </a:pPr>
            <a:r>
              <a:rPr lang="en-US" sz="10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para cubrir los puntos ciegos inherentes a cualquier vehículo.</a:t>
            </a:r>
            <a:endParaRPr lang="en-US" sz="10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1257" y="2280880"/>
            <a:ext cx="6622018" cy="662201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484745" y="1112163"/>
            <a:ext cx="2215634" cy="248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Puntos Ciegos Críticos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7484745" y="1493877"/>
            <a:ext cx="6622018" cy="2125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650"/>
              </a:lnSpc>
              <a:buSzPct val="100000"/>
              <a:buChar char="•"/>
            </a:pPr>
            <a:r>
              <a:rPr lang="en-US" sz="100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Lateral derecho:</a:t>
            </a:r>
            <a:pPr algn="l" indent="0" marL="0">
              <a:lnSpc>
                <a:spcPts val="1650"/>
              </a:lnSpc>
              <a:buNone/>
            </a:pPr>
            <a:r>
              <a:rPr lang="en-US" sz="10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Zona junto al vehículo invisible en espejos convencionales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7484745" y="1752838"/>
            <a:ext cx="6622018" cy="2125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650"/>
              </a:lnSpc>
              <a:buSzPct val="100000"/>
              <a:buChar char="•"/>
            </a:pPr>
            <a:r>
              <a:rPr lang="en-US" sz="100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Lateral izquierdo:</a:t>
            </a:r>
            <a:pPr algn="l" indent="0" marL="0">
              <a:lnSpc>
                <a:spcPts val="1650"/>
              </a:lnSpc>
              <a:buNone/>
            </a:pPr>
            <a:r>
              <a:rPr lang="en-US" sz="10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Área crítica en adelantamientos y cambios de carril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484745" y="2011799"/>
            <a:ext cx="6622018" cy="2125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650"/>
              </a:lnSpc>
              <a:buSzPct val="100000"/>
              <a:buChar char="•"/>
            </a:pPr>
            <a:r>
              <a:rPr lang="en-US" sz="100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Zona posterior cercana:</a:t>
            </a:r>
            <a:pPr algn="l" indent="0" marL="0">
              <a:lnSpc>
                <a:spcPts val="1650"/>
              </a:lnSpc>
              <a:buNone/>
            </a:pPr>
            <a:r>
              <a:rPr lang="en-US" sz="10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Espacio directamente detrás del vehículo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7484745" y="2270760"/>
            <a:ext cx="6622018" cy="2125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650"/>
              </a:lnSpc>
              <a:buSzPct val="100000"/>
              <a:buChar char="•"/>
            </a:pPr>
            <a:r>
              <a:rPr lang="en-US" sz="100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Esquina frontal derecha:</a:t>
            </a:r>
            <a:pPr algn="l" indent="0" marL="0">
              <a:lnSpc>
                <a:spcPts val="1650"/>
              </a:lnSpc>
              <a:buNone/>
            </a:pPr>
            <a:r>
              <a:rPr lang="en-US" sz="10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Ángulo difícil de visualizar en vehículos altos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7484745" y="2602825"/>
            <a:ext cx="6622018" cy="425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Estos puntos ciegos aumentan proporcionalmente con el tamaño del vehículo. En camiones y ómnibus, pueden ocultar vehículos completos o grupos de peatones.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05652"/>
            <a:ext cx="1178444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Rutinas de Observación para Maniobras Seguras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422565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01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2736890"/>
            <a:ext cx="4215289" cy="22860"/>
          </a:xfrm>
          <a:prstGeom prst="rect">
            <a:avLst/>
          </a:prstGeom>
          <a:solidFill>
            <a:srgbClr val="2B0AFF"/>
          </a:solidFill>
          <a:ln/>
        </p:spPr>
      </p:sp>
      <p:sp>
        <p:nvSpPr>
          <p:cNvPr id="5" name="Text 3"/>
          <p:cNvSpPr/>
          <p:nvPr/>
        </p:nvSpPr>
        <p:spPr>
          <a:xfrm>
            <a:off x="793790" y="2881789"/>
            <a:ext cx="362688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Revisión de Espejos Interiores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793790" y="3311009"/>
            <a:ext cx="421528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Verificar tráfico que se aproxima por detrás antes de cualquier maniobra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5207437" y="2422565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02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5207437" y="2736890"/>
            <a:ext cx="4215408" cy="22860"/>
          </a:xfrm>
          <a:prstGeom prst="rect">
            <a:avLst/>
          </a:prstGeom>
          <a:solidFill>
            <a:srgbClr val="2B0AFF"/>
          </a:solidFill>
          <a:ln/>
        </p:spPr>
      </p:sp>
      <p:sp>
        <p:nvSpPr>
          <p:cNvPr id="9" name="Text 7"/>
          <p:cNvSpPr/>
          <p:nvPr/>
        </p:nvSpPr>
        <p:spPr>
          <a:xfrm>
            <a:off x="5207437" y="2881789"/>
            <a:ext cx="357961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Revisión de Espejos Laterales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5207437" y="3311009"/>
            <a:ext cx="4215408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Controlar carriles adyacentes y detectar vehículos en aproximación lateral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9621203" y="2422565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03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9621203" y="2736890"/>
            <a:ext cx="4215289" cy="22860"/>
          </a:xfrm>
          <a:prstGeom prst="rect">
            <a:avLst/>
          </a:prstGeom>
          <a:solidFill>
            <a:srgbClr val="2B0AFF"/>
          </a:solidFill>
          <a:ln/>
        </p:spPr>
      </p:sp>
      <p:sp>
        <p:nvSpPr>
          <p:cNvPr id="13" name="Text 11"/>
          <p:cNvSpPr/>
          <p:nvPr/>
        </p:nvSpPr>
        <p:spPr>
          <a:xfrm>
            <a:off x="9621203" y="2881789"/>
            <a:ext cx="371141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Mirada por Encima del Hombro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9621203" y="3311009"/>
            <a:ext cx="421528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Giro de cabeza para confirmar ausencia de vehículos o usuarios en punto ciego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793790" y="4293275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04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793790" y="4607600"/>
            <a:ext cx="6422112" cy="22860"/>
          </a:xfrm>
          <a:prstGeom prst="rect">
            <a:avLst/>
          </a:prstGeom>
          <a:solidFill>
            <a:srgbClr val="2B0AFF"/>
          </a:solidFill>
          <a:ln/>
        </p:spPr>
      </p:sp>
      <p:sp>
        <p:nvSpPr>
          <p:cNvPr id="17" name="Text 15"/>
          <p:cNvSpPr/>
          <p:nvPr/>
        </p:nvSpPr>
        <p:spPr>
          <a:xfrm>
            <a:off x="793790" y="4752499"/>
            <a:ext cx="301835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Barrido Visual Constante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793790" y="5181719"/>
            <a:ext cx="642211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Monitoreo continuo del entorno cercano y lejano, anticipando situaciones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7414260" y="4293275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05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7414260" y="4607600"/>
            <a:ext cx="6422231" cy="22860"/>
          </a:xfrm>
          <a:prstGeom prst="rect">
            <a:avLst/>
          </a:prstGeom>
          <a:solidFill>
            <a:srgbClr val="2B0AFF"/>
          </a:solidFill>
          <a:ln/>
        </p:spPr>
      </p:sp>
      <p:sp>
        <p:nvSpPr>
          <p:cNvPr id="21" name="Text 19"/>
          <p:cNvSpPr/>
          <p:nvPr/>
        </p:nvSpPr>
        <p:spPr>
          <a:xfrm>
            <a:off x="7414260" y="4752499"/>
            <a:ext cx="292119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Señalización Anticipada</a:t>
            </a:r>
            <a:endParaRPr lang="en-US" sz="1950" dirty="0"/>
          </a:p>
        </p:txBody>
      </p:sp>
      <p:sp>
        <p:nvSpPr>
          <p:cNvPr id="22" name="Text 20"/>
          <p:cNvSpPr/>
          <p:nvPr/>
        </p:nvSpPr>
        <p:spPr>
          <a:xfrm>
            <a:off x="7414260" y="5181719"/>
            <a:ext cx="642223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Comunicar intención de maniobra con suficiente antelación a otros usuarios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793790" y="6188869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Estas rutinas deben automatizarse mediante práctica constante hasta convertirse en hábitos inconscientes. La formación continua y el entrenamiento específico ayudan a perfeccionar estas técnicas.</a:t>
            </a:r>
            <a:endParaRPr lang="en-US" sz="15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84702" y="482441"/>
            <a:ext cx="7747397" cy="109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25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Factores Humanos que Afectan la Conducción</a:t>
            </a:r>
            <a:endParaRPr lang="en-US" sz="3400" dirty="0"/>
          </a:p>
        </p:txBody>
      </p:sp>
      <p:sp>
        <p:nvSpPr>
          <p:cNvPr id="4" name="Shape 1"/>
          <p:cNvSpPr/>
          <p:nvPr/>
        </p:nvSpPr>
        <p:spPr>
          <a:xfrm>
            <a:off x="6184702" y="1835348"/>
            <a:ext cx="22860" cy="5157073"/>
          </a:xfrm>
          <a:prstGeom prst="roundRect">
            <a:avLst>
              <a:gd name="adj" fmla="val 320781"/>
            </a:avLst>
          </a:prstGeom>
          <a:solidFill>
            <a:srgbClr val="2A1999"/>
          </a:solidFill>
          <a:ln/>
        </p:spPr>
      </p:sp>
      <p:sp>
        <p:nvSpPr>
          <p:cNvPr id="5" name="Shape 2"/>
          <p:cNvSpPr/>
          <p:nvPr/>
        </p:nvSpPr>
        <p:spPr>
          <a:xfrm>
            <a:off x="6207562" y="1835348"/>
            <a:ext cx="7747397" cy="1579364"/>
          </a:xfrm>
          <a:prstGeom prst="rect">
            <a:avLst/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382107" y="2017514"/>
            <a:ext cx="2462451" cy="272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Alteraciones del Sueño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382107" y="2394942"/>
            <a:ext cx="7390686" cy="837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privación de sueño o la somnolencia reducen drásticamente los tiempos de reacción, alteran la percepción de distancias y velocidades, y generan microsueños involuntarios de varios segundos.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6207562" y="3763804"/>
            <a:ext cx="7747397" cy="1579364"/>
          </a:xfrm>
          <a:prstGeom prst="rect">
            <a:avLst/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382107" y="3945969"/>
            <a:ext cx="2182416" cy="272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Estrés Ocupacional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6382107" y="4323398"/>
            <a:ext cx="7390686" cy="837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Presión por cumplir horarios, conflictos laborales, preocupaciones económicas o personales generan tensión que estrecha el campo atencional y afecta la toma de decisiones.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6207562" y="5692259"/>
            <a:ext cx="7747397" cy="1300163"/>
          </a:xfrm>
          <a:prstGeom prst="rect">
            <a:avLst/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82107" y="5874425"/>
            <a:ext cx="2182416" cy="272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Confianza Excesiva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6382107" y="6251853"/>
            <a:ext cx="7390686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experiencia prolongada puede derivar en exceso de confianza, subestimación de riesgos y relajación de protocolos de seguridad. La rutina no elimina el peligro.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6184702" y="7188756"/>
            <a:ext cx="7747397" cy="5584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</a:t>
            </a:r>
            <a:pPr algn="l" indent="0" marL="0">
              <a:lnSpc>
                <a:spcPts val="2150"/>
              </a:lnSpc>
              <a:buNone/>
            </a:pPr>
            <a:r>
              <a:rPr lang="en-US" sz="135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formación continua</a:t>
            </a:r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ayuda a reducir errores mediante la actualización de conocimientos, práctica de técnicas defensivas y toma de conciencia sobre limitaciones propias.</a:t>
            </a:r>
            <a:endParaRPr lang="en-US" sz="13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72026"/>
            <a:ext cx="1021484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Influencia del Entorno en la Seguridad Vial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088118"/>
            <a:ext cx="4128968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Factores Externos de Riesgo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793790" y="2658547"/>
            <a:ext cx="6955631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 entorno vial también influye decisivamente en la probabilidad de siniestros. Infraestructura deteriorada, pavimentos irregulares, señalización vertical deficiente u oculta, condiciones climáticas adversas como lluvia, niebla o viento lateral, e iluminación insuficiente en horarios nocturnos aumentan significativamente el riesgo de colisiones.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93790" y="4424839"/>
            <a:ext cx="695563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Ante estas condiciones, la </a:t>
            </a:r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adaptación activa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es fundamental: reducir la velocidad de circulación, aumentar la distancia de seguridad con el vehículo precedente, intensificar la atención visual y auditiva, y evitar maniobras bruscas o precipitadas.</a:t>
            </a:r>
            <a:endParaRPr lang="en-US" sz="155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41149" y="2113002"/>
            <a:ext cx="396835" cy="39683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885992" y="218122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Infraestructura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8885992" y="2689741"/>
            <a:ext cx="495812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Baches, deformaciones, obras sin señalizar</a:t>
            </a:r>
            <a:endParaRPr lang="en-US" sz="1550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41149" y="3404116"/>
            <a:ext cx="396835" cy="39683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885992" y="347233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Clima</a:t>
            </a:r>
            <a:endParaRPr lang="en-US" sz="1950" dirty="0"/>
          </a:p>
        </p:txBody>
      </p:sp>
      <p:sp>
        <p:nvSpPr>
          <p:cNvPr id="11" name="Text 7"/>
          <p:cNvSpPr/>
          <p:nvPr/>
        </p:nvSpPr>
        <p:spPr>
          <a:xfrm>
            <a:off x="8885992" y="3980855"/>
            <a:ext cx="495812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Lluvia, niebla, granizo, viento lateral</a:t>
            </a:r>
            <a:endParaRPr lang="en-US" sz="155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41149" y="4695230"/>
            <a:ext cx="396835" cy="396835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885992" y="476345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Señalización</a:t>
            </a:r>
            <a:endParaRPr lang="en-US" sz="1950" dirty="0"/>
          </a:p>
        </p:txBody>
      </p:sp>
      <p:sp>
        <p:nvSpPr>
          <p:cNvPr id="14" name="Text 9"/>
          <p:cNvSpPr/>
          <p:nvPr/>
        </p:nvSpPr>
        <p:spPr>
          <a:xfrm>
            <a:off x="8885992" y="5271968"/>
            <a:ext cx="495812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Carteles faltantes, ocultos o confusos</a:t>
            </a:r>
            <a:endParaRPr lang="en-US" sz="1550" dirty="0"/>
          </a:p>
        </p:txBody>
      </p:sp>
      <p:sp>
        <p:nvSpPr>
          <p:cNvPr id="15" name="Shape 10"/>
          <p:cNvSpPr/>
          <p:nvPr/>
        </p:nvSpPr>
        <p:spPr>
          <a:xfrm>
            <a:off x="793790" y="6096833"/>
            <a:ext cx="13042821" cy="1160740"/>
          </a:xfrm>
          <a:prstGeom prst="roundRect">
            <a:avLst>
              <a:gd name="adj" fmla="val 7182"/>
            </a:avLst>
          </a:prstGeom>
          <a:solidFill>
            <a:srgbClr val="0A004D"/>
          </a:solidFill>
          <a:ln/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2148" y="6399728"/>
            <a:ext cx="248007" cy="198358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438513" y="6344722"/>
            <a:ext cx="1219973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 conductor profesional no puede modificar el entorno, pero sí puede </a:t>
            </a:r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adaptar su conducción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para compensar factores adversos y mantener márgenes de seguridad.</a:t>
            </a:r>
            <a:endParaRPr lang="en-US" sz="15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04367"/>
            <a:ext cx="8587145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Factores Psicofísicos Inhabilitantes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621280"/>
            <a:ext cx="130428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Factores psicofísicos como el consumo de alcohol, drogas legales o ilegales, fatiga acumulada, privación de sueño y ciertas condiciones médicas pueden </a:t>
            </a:r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alterar gravemente la capacidad para conducir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y multiplican exponencialmente la probabilidad de provocar siniestros con víctimas.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3896320"/>
            <a:ext cx="3459956" cy="248007"/>
          </a:xfrm>
          <a:prstGeom prst="roundRect">
            <a:avLst>
              <a:gd name="adj" fmla="val 33612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3790" y="3896320"/>
            <a:ext cx="1729978" cy="248007"/>
          </a:xfrm>
          <a:prstGeom prst="roundRect">
            <a:avLst>
              <a:gd name="adj" fmla="val 33612"/>
            </a:avLst>
          </a:prstGeom>
          <a:solidFill>
            <a:srgbClr val="2B0AFF"/>
          </a:solidFill>
          <a:ln/>
        </p:spPr>
      </p:sp>
      <p:sp>
        <p:nvSpPr>
          <p:cNvPr id="6" name="Text 4"/>
          <p:cNvSpPr/>
          <p:nvPr/>
        </p:nvSpPr>
        <p:spPr>
          <a:xfrm>
            <a:off x="4402574" y="3896320"/>
            <a:ext cx="573405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50%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93790" y="4392335"/>
            <a:ext cx="4182189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Reducción de capacidad de reacción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793790" y="5131713"/>
            <a:ext cx="418218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 0.5 g/l de alcohol en sangre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5223986" y="3896320"/>
            <a:ext cx="3474006" cy="248007"/>
          </a:xfrm>
          <a:prstGeom prst="roundRect">
            <a:avLst>
              <a:gd name="adj" fmla="val 33612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223986" y="3896320"/>
            <a:ext cx="2431733" cy="248007"/>
          </a:xfrm>
          <a:prstGeom prst="roundRect">
            <a:avLst>
              <a:gd name="adj" fmla="val 33612"/>
            </a:avLst>
          </a:prstGeom>
          <a:solidFill>
            <a:srgbClr val="2B0AFF"/>
          </a:solidFill>
          <a:ln/>
        </p:spPr>
      </p:sp>
      <p:sp>
        <p:nvSpPr>
          <p:cNvPr id="11" name="Text 9"/>
          <p:cNvSpPr/>
          <p:nvPr/>
        </p:nvSpPr>
        <p:spPr>
          <a:xfrm>
            <a:off x="8846820" y="3896320"/>
            <a:ext cx="559475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70%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5223986" y="4392335"/>
            <a:ext cx="376856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Aumento de riesgo de siniestro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5223986" y="4821555"/>
            <a:ext cx="418230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Conduciendo bajo efectos de cannabis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9654302" y="3896320"/>
            <a:ext cx="3453289" cy="248007"/>
          </a:xfrm>
          <a:prstGeom prst="roundRect">
            <a:avLst>
              <a:gd name="adj" fmla="val 33612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654302" y="3896320"/>
            <a:ext cx="3107888" cy="248007"/>
          </a:xfrm>
          <a:prstGeom prst="roundRect">
            <a:avLst>
              <a:gd name="adj" fmla="val 33612"/>
            </a:avLst>
          </a:prstGeom>
          <a:solidFill>
            <a:srgbClr val="2B0AFF"/>
          </a:solidFill>
          <a:ln/>
        </p:spPr>
      </p:sp>
      <p:sp>
        <p:nvSpPr>
          <p:cNvPr id="16" name="Text 14"/>
          <p:cNvSpPr/>
          <p:nvPr/>
        </p:nvSpPr>
        <p:spPr>
          <a:xfrm>
            <a:off x="13256419" y="3896320"/>
            <a:ext cx="580192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90%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9654302" y="4392335"/>
            <a:ext cx="4182308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Incremento de probabilidad de colisión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9654302" y="5131713"/>
            <a:ext cx="4182308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Tras 18 horas sin dormir (equivalente a 0.8 g/l alcohol)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793790" y="5990034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Conducir bajo estos efectos no solo pone en riesgo la vida propia y ajena: constituye una </a:t>
            </a:r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falta grave sancionable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 suspensión inmediata de licencia, multas elevadas y, en caso de siniestro, responsabilidad penal agravada.</a:t>
            </a:r>
            <a:endParaRPr lang="en-US" sz="15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8282" y="370046"/>
            <a:ext cx="6032897" cy="420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Distracción: Principal Causa Evitable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38282" y="1126927"/>
            <a:ext cx="2018586" cy="252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El Celular al Volante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538282" y="1513642"/>
            <a:ext cx="6612850" cy="6457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distracción es una de las principales causas de siniestros viales en la actualidad. El uso del teléfono celular al volante, incluso con manos libres, </a:t>
            </a:r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equivale en términos de deterioro cognitivo a manejar alcoholizado</a:t>
            </a:r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 niveles superiores al límite legal.</a:t>
            </a:r>
            <a:endParaRPr lang="en-US" sz="10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8282" y="2310765"/>
            <a:ext cx="6612850" cy="661285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486888" y="1126927"/>
            <a:ext cx="2020729" cy="252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Impacto Mensurable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7486888" y="1597700"/>
            <a:ext cx="3222308" cy="443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450"/>
              </a:lnSpc>
              <a:buNone/>
            </a:pPr>
            <a:r>
              <a:rPr lang="en-US" sz="34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35m</a:t>
            </a:r>
            <a:endParaRPr lang="en-US" sz="3450" dirty="0"/>
          </a:p>
        </p:txBody>
      </p:sp>
      <p:sp>
        <p:nvSpPr>
          <p:cNvPr id="8" name="Text 5"/>
          <p:cNvSpPr/>
          <p:nvPr/>
        </p:nvSpPr>
        <p:spPr>
          <a:xfrm>
            <a:off x="8256984" y="2209800"/>
            <a:ext cx="1682115" cy="2102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Metros sin ver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7486888" y="2554605"/>
            <a:ext cx="3222308" cy="2152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 atender una llamada a 100 km/h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10877312" y="1597700"/>
            <a:ext cx="3222427" cy="443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450"/>
              </a:lnSpc>
              <a:buNone/>
            </a:pPr>
            <a:r>
              <a:rPr lang="en-US" sz="34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23x</a:t>
            </a:r>
            <a:endParaRPr lang="en-US" sz="3450" dirty="0"/>
          </a:p>
        </p:txBody>
      </p:sp>
      <p:sp>
        <p:nvSpPr>
          <p:cNvPr id="11" name="Text 8"/>
          <p:cNvSpPr/>
          <p:nvPr/>
        </p:nvSpPr>
        <p:spPr>
          <a:xfrm>
            <a:off x="11647408" y="2209800"/>
            <a:ext cx="1682115" cy="2102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Mayor riesgo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10877312" y="2554605"/>
            <a:ext cx="3222427" cy="2152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 siniestro al escribir mensajes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9182100" y="3106222"/>
            <a:ext cx="3222308" cy="443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450"/>
              </a:lnSpc>
              <a:buNone/>
            </a:pPr>
            <a:r>
              <a:rPr lang="en-US" sz="34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4.6s</a:t>
            </a:r>
            <a:endParaRPr lang="en-US" sz="3450" dirty="0"/>
          </a:p>
        </p:txBody>
      </p:sp>
      <p:sp>
        <p:nvSpPr>
          <p:cNvPr id="14" name="Text 11"/>
          <p:cNvSpPr/>
          <p:nvPr/>
        </p:nvSpPr>
        <p:spPr>
          <a:xfrm>
            <a:off x="9952196" y="3718322"/>
            <a:ext cx="1682115" cy="2102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3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Tiempo promedio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9182100" y="4063127"/>
            <a:ext cx="3222308" cy="2152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 desatención al leer un mensaje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7486888" y="4429720"/>
            <a:ext cx="6612850" cy="6457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Estas cifras demuestran que incluso segundos de distracción pueden ser fatales. La prevención es simple: </a:t>
            </a:r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apagar o silenciar el dispositivo antes de conducir</a:t>
            </a:r>
            <a:pPr algn="l" indent="0" marL="0">
              <a:lnSpc>
                <a:spcPts val="1650"/>
              </a:lnSpc>
              <a:buNone/>
            </a:pPr>
            <a:r>
              <a:rPr lang="en-US" sz="10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y detenerse completamente si es necesario atender comunicaciones.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1733" y="365522"/>
            <a:ext cx="6653570" cy="415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5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Factor Humano: Datos y Responsabilidad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31733" y="1046678"/>
            <a:ext cx="13566934" cy="425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Las estadísticas son contundentes: </a:t>
            </a:r>
            <a:pPr algn="l" indent="0" marL="0">
              <a:lnSpc>
                <a:spcPts val="1650"/>
              </a:lnSpc>
              <a:buNone/>
            </a:pPr>
            <a:r>
              <a:rPr lang="en-US" sz="100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más del 90% de los siniestros viales en Argentina tienen origen en el factor humano</a:t>
            </a:r>
            <a:pPr algn="l" indent="0" marL="0">
              <a:lnSpc>
                <a:spcPts val="1650"/>
              </a:lnSpc>
              <a:buNone/>
            </a:pPr>
            <a:r>
              <a:rPr lang="en-US" sz="10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Las víctimas fatales son mayoritariamente jóvenes varones usuarios de motocicletas, concentrados en horarios nocturnos y fines de semana.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064312" y="2485787"/>
            <a:ext cx="1635085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92%</a:t>
            </a:r>
            <a:endParaRPr lang="en-US" sz="26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4884" y="1654969"/>
            <a:ext cx="1994059" cy="199405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292429" y="3815120"/>
            <a:ext cx="3178969" cy="2077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3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Siniestros causados por factor humano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9930765" y="2485787"/>
            <a:ext cx="1635085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65%</a:t>
            </a:r>
            <a:endParaRPr lang="en-US" sz="26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1338" y="1654969"/>
            <a:ext cx="1994059" cy="199405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9726097" y="3815120"/>
            <a:ext cx="2044660" cy="2077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3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Víctimas en motocicletas</a:t>
            </a:r>
            <a:endParaRPr lang="en-US" sz="1300" dirty="0"/>
          </a:p>
        </p:txBody>
      </p:sp>
      <p:sp>
        <p:nvSpPr>
          <p:cNvPr id="10" name="Text 6"/>
          <p:cNvSpPr/>
          <p:nvPr/>
        </p:nvSpPr>
        <p:spPr>
          <a:xfrm>
            <a:off x="3064312" y="5152787"/>
            <a:ext cx="1635085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38%</a:t>
            </a:r>
            <a:endParaRPr lang="en-US" sz="260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4884" y="4321969"/>
            <a:ext cx="1994059" cy="1994059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2445068" y="6482120"/>
            <a:ext cx="2873693" cy="2077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3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Siniestros relacionados con alcohol</a:t>
            </a:r>
            <a:endParaRPr lang="en-US" sz="1300" dirty="0"/>
          </a:p>
        </p:txBody>
      </p:sp>
      <p:sp>
        <p:nvSpPr>
          <p:cNvPr id="13" name="Text 8"/>
          <p:cNvSpPr/>
          <p:nvPr/>
        </p:nvSpPr>
        <p:spPr>
          <a:xfrm>
            <a:off x="9930765" y="5152787"/>
            <a:ext cx="1635085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600"/>
              </a:lnSpc>
              <a:buNone/>
            </a:pPr>
            <a:r>
              <a:rPr lang="en-US" sz="26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25%</a:t>
            </a:r>
            <a:endParaRPr lang="en-US" sz="260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1338" y="4321969"/>
            <a:ext cx="1994059" cy="1994059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9709190" y="6482120"/>
            <a:ext cx="2078355" cy="2077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3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Casos vinculados a fatiga</a:t>
            </a:r>
            <a:endParaRPr lang="en-US" sz="1300" dirty="0"/>
          </a:p>
        </p:txBody>
      </p:sp>
      <p:sp>
        <p:nvSpPr>
          <p:cNvPr id="16" name="Shape 10"/>
          <p:cNvSpPr/>
          <p:nvPr/>
        </p:nvSpPr>
        <p:spPr>
          <a:xfrm>
            <a:off x="531733" y="6905879"/>
            <a:ext cx="13566934" cy="24170"/>
          </a:xfrm>
          <a:prstGeom prst="rect">
            <a:avLst/>
          </a:prstGeom>
          <a:solidFill>
            <a:srgbClr val="E5E0DF">
              <a:alpha val="50000"/>
            </a:srgbClr>
          </a:solidFill>
          <a:ln/>
        </p:spPr>
      </p:sp>
      <p:sp>
        <p:nvSpPr>
          <p:cNvPr id="17" name="Text 11"/>
          <p:cNvSpPr/>
          <p:nvPr/>
        </p:nvSpPr>
        <p:spPr>
          <a:xfrm>
            <a:off x="531733" y="7079575"/>
            <a:ext cx="13566934" cy="425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 consumo de alcohol y drogas, la fatiga por jornadas extendidas, y las distracciones tecnológicas explican una proporción significativa de los siniestros fatales. </a:t>
            </a:r>
            <a:pPr algn="l" indent="0" marL="0">
              <a:lnSpc>
                <a:spcPts val="1650"/>
              </a:lnSpc>
              <a:buNone/>
            </a:pPr>
            <a:r>
              <a:rPr lang="en-US" sz="100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Conocer estos datos permite tomar conciencia real del problema y modificar comportamientos</a:t>
            </a:r>
            <a:pPr algn="l" indent="0" marL="0">
              <a:lnSpc>
                <a:spcPts val="1650"/>
              </a:lnSpc>
              <a:buNone/>
            </a:pPr>
            <a:r>
              <a:rPr lang="en-US" sz="10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desde la responsabilidad individual y colectiva.</a:t>
            </a:r>
            <a:endParaRPr lang="en-US" sz="1000" dirty="0"/>
          </a:p>
        </p:txBody>
      </p:sp>
      <p:sp>
        <p:nvSpPr>
          <p:cNvPr id="18" name="Text 12"/>
          <p:cNvSpPr/>
          <p:nvPr/>
        </p:nvSpPr>
        <p:spPr>
          <a:xfrm>
            <a:off x="531733" y="7654647"/>
            <a:ext cx="13566934" cy="2127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Como conductor profesional, usted tiene el conocimiento, la formación y la capacidad de ser ejemplo y agente de cambio. Cada decisión responsable al volante salva vidas.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2025-12-22T20:29:13Z</dcterms:created>
  <dcterms:modified xsi:type="dcterms:W3CDTF">2025-12-22T20:29:13Z</dcterms:modified>
</cp:coreProperties>
</file>