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4630400" cy="8229600"/>
  <p:notesSz cx="8229600" cy="14630400"/>
  <p:embeddedFontLst>
    <p:embeddedFont>
      <p:font typeface="Inter"/>
      <p:regular r:id="rId22"/>
    </p:embeddedFont>
    <p:embeddedFont>
      <p:font typeface="Inter"/>
      <p:regular r:id="rId23"/>
    </p:embeddedFont>
    <p:embeddedFont>
      <p:font typeface="Inter"/>
      <p:regular r:id="rId24"/>
    </p:embeddedFont>
    <p:embeddedFont>
      <p:font typeface="Inter"/>
      <p:regular r:id="rId25"/>
    </p:embeddedFont>
    <p:embeddedFont>
      <p:font typeface="Inter"/>
      <p:regular r:id="rId26"/>
    </p:embeddedFont>
    <p:embeddedFont>
      <p:font typeface="Inter"/>
      <p:regular r:id="rId27"/>
    </p:embeddedFont>
    <p:embeddedFont>
      <p:font typeface="Inter"/>
      <p:regular r:id="rId28"/>
    </p:embeddedFont>
    <p:embeddedFont>
      <p:font typeface="Inter"/>
      <p:regular r:id="rId29"/>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 Id="rId27" Type="http://schemas.openxmlformats.org/officeDocument/2006/relationships/font" Target="fonts/font6.fntdata"/><Relationship Id="rId28" Type="http://schemas.openxmlformats.org/officeDocument/2006/relationships/font" Target="fonts/font7.fntdata"/><Relationship Id="rId29"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0C0C0C"/>
          </a:solidFill>
          <a:ln/>
        </p:spPr>
      </p:sp>
      <p:sp>
        <p:nvSpPr>
          <p:cNvPr id="3" name="Shape 1"/>
          <p:cNvSpPr/>
          <p:nvPr/>
        </p:nvSpPr>
        <p:spPr>
          <a:xfrm>
            <a:off x="0" y="0"/>
            <a:ext cx="14630400" cy="8229600"/>
          </a:xfrm>
          <a:prstGeom prst="rect">
            <a:avLst/>
          </a:prstGeom>
          <a:solidFill>
            <a:srgbClr val="272525"/>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4.png"/><Relationship Id="rId5" Type="http://schemas.openxmlformats.org/officeDocument/2006/relationships/image" Target="../media/image-4-5.svg"/><Relationship Id="rId6" Type="http://schemas.openxmlformats.org/officeDocument/2006/relationships/image" Target="../media/image-4-6.png"/><Relationship Id="rId7" Type="http://schemas.openxmlformats.org/officeDocument/2006/relationships/image" Target="../media/image-4-7.svg"/><Relationship Id="rId8" Type="http://schemas.openxmlformats.org/officeDocument/2006/relationships/slideLayout" Target="../slideLayouts/slideLayout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image" Target="../media/image-7-7.png"/><Relationship Id="rId8" Type="http://schemas.openxmlformats.org/officeDocument/2006/relationships/image" Target="../media/image-7-8.svg"/><Relationship Id="rId9" Type="http://schemas.openxmlformats.org/officeDocument/2006/relationships/image" Target="../media/image-7-9.png"/><Relationship Id="rId10" Type="http://schemas.openxmlformats.org/officeDocument/2006/relationships/image" Target="../media/image-7-10.svg"/><Relationship Id="rId11" Type="http://schemas.openxmlformats.org/officeDocument/2006/relationships/slideLayout" Target="../slideLayouts/slideLayout8.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9.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0.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image" Target="../media/image-12-3.png"/><Relationship Id="rId4" Type="http://schemas.openxmlformats.org/officeDocument/2006/relationships/image" Target="../media/image-12-4.svg"/><Relationship Id="rId5" Type="http://schemas.openxmlformats.org/officeDocument/2006/relationships/image" Target="../media/image-12-5.png"/><Relationship Id="rId6" Type="http://schemas.openxmlformats.org/officeDocument/2006/relationships/image" Target="../media/image-12-6.svg"/><Relationship Id="rId7" Type="http://schemas.openxmlformats.org/officeDocument/2006/relationships/slideLayout" Target="../slideLayouts/slideLayout1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5.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sv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sv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svg"/><Relationship Id="rId10" Type="http://schemas.openxmlformats.org/officeDocument/2006/relationships/slideLayout" Target="../slideLayouts/slideLayout16.xml"/><Relationship Id="rId11"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80190" y="2869525"/>
            <a:ext cx="7556421" cy="1240155"/>
          </a:xfrm>
          <a:prstGeom prst="rect">
            <a:avLst/>
          </a:prstGeom>
          <a:noFill/>
          <a:ln/>
        </p:spPr>
        <p:txBody>
          <a:bodyPr wrap="squar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Fundamentos Éticos y Cultura Vial</a:t>
            </a:r>
            <a:endParaRPr lang="en-US" sz="3900" dirty="0"/>
          </a:p>
        </p:txBody>
      </p:sp>
      <p:sp>
        <p:nvSpPr>
          <p:cNvPr id="4" name="Text 1"/>
          <p:cNvSpPr/>
          <p:nvPr/>
        </p:nvSpPr>
        <p:spPr>
          <a:xfrm>
            <a:off x="6280190" y="4407337"/>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Formación para la conducción profesional responsable. Un recorrido por los valores, comportamientos y responsabilidades que definen al conductor del siglo XXI.</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969407"/>
            <a:ext cx="10725269"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Cultura Vial: Una Problemática Sociocultural</a:t>
            </a:r>
            <a:endParaRPr lang="en-US" sz="3900" dirty="0"/>
          </a:p>
        </p:txBody>
      </p:sp>
      <p:sp>
        <p:nvSpPr>
          <p:cNvPr id="3" name="Text 1"/>
          <p:cNvSpPr/>
          <p:nvPr/>
        </p:nvSpPr>
        <p:spPr>
          <a:xfrm>
            <a:off x="793790" y="2065734"/>
            <a:ext cx="7632025"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 seguridad vial trasciende las normas de tránsito y la calidad de la infraestructura. Su fundamento principal reside en las </a:t>
            </a:r>
            <a:pPr algn="l" indent="0" marL="0">
              <a:lnSpc>
                <a:spcPts val="2500"/>
              </a:lnSpc>
              <a:buNone/>
            </a:pPr>
            <a:r>
              <a:rPr lang="en-US" sz="1550" b="1" dirty="0">
                <a:solidFill>
                  <a:srgbClr val="E5E0DF"/>
                </a:solidFill>
                <a:latin typeface="Inter" pitchFamily="34" charset="0"/>
                <a:ea typeface="Inter" pitchFamily="34" charset="-122"/>
                <a:cs typeface="Inter" pitchFamily="34" charset="-120"/>
              </a:rPr>
              <a:t>conductas humanas</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y en la manera en que cada sociedad construye y transmite sus hábitos de movilidad en el espacio público.</a:t>
            </a:r>
            <a:endParaRPr lang="en-US" sz="1550" dirty="0"/>
          </a:p>
        </p:txBody>
      </p:sp>
      <p:sp>
        <p:nvSpPr>
          <p:cNvPr id="4" name="Text 2"/>
          <p:cNvSpPr/>
          <p:nvPr/>
        </p:nvSpPr>
        <p:spPr>
          <a:xfrm>
            <a:off x="793790" y="3514487"/>
            <a:ext cx="7632025"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No se trata únicamente de cumplir reglamentos, sino de comprender que cada decisión al volante forma parte de un tejido social más amplio. La cultura vial es el resultado de valores compartidos, experiencias colectivas y aprendizajes que se transmiten de generación en generación.</a:t>
            </a:r>
            <a:endParaRPr lang="en-US" sz="1550" dirty="0"/>
          </a:p>
        </p:txBody>
      </p:sp>
      <p:pic>
        <p:nvPicPr>
          <p:cNvPr id="5" name="Image 0" descr="preencoded.png">    </p:cNvPr>
          <p:cNvPicPr>
            <a:picLocks noChangeAspect="1"/>
          </p:cNvPicPr>
          <p:nvPr/>
        </p:nvPicPr>
        <p:blipFill>
          <a:blip r:embed="rId1"/>
          <a:stretch>
            <a:fillRect/>
          </a:stretch>
        </p:blipFill>
        <p:spPr>
          <a:xfrm>
            <a:off x="8917543" y="2110383"/>
            <a:ext cx="4926568" cy="49265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121456"/>
            <a:ext cx="8107323"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El Tránsito Como un Hecho Social</a:t>
            </a:r>
            <a:endParaRPr lang="en-US" sz="3900" dirty="0"/>
          </a:p>
        </p:txBody>
      </p:sp>
      <p:sp>
        <p:nvSpPr>
          <p:cNvPr id="3" name="Shape 1"/>
          <p:cNvSpPr/>
          <p:nvPr/>
        </p:nvSpPr>
        <p:spPr>
          <a:xfrm>
            <a:off x="793790" y="3138368"/>
            <a:ext cx="4215289" cy="2111335"/>
          </a:xfrm>
          <a:prstGeom prst="roundRect">
            <a:avLst>
              <a:gd name="adj" fmla="val 3948"/>
            </a:avLst>
          </a:prstGeom>
          <a:solidFill>
            <a:srgbClr val="110080"/>
          </a:solidFill>
          <a:ln w="7620">
            <a:solidFill>
              <a:srgbClr val="2A1999"/>
            </a:solidFill>
            <a:prstDash val="solid"/>
          </a:ln>
        </p:spPr>
      </p:sp>
      <p:sp>
        <p:nvSpPr>
          <p:cNvPr id="4" name="Text 2"/>
          <p:cNvSpPr/>
          <p:nvPr/>
        </p:nvSpPr>
        <p:spPr>
          <a:xfrm>
            <a:off x="999768" y="3344347"/>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No es Natural</a:t>
            </a:r>
            <a:endParaRPr lang="en-US" sz="1950" dirty="0"/>
          </a:p>
        </p:txBody>
      </p:sp>
      <p:sp>
        <p:nvSpPr>
          <p:cNvPr id="5" name="Text 3"/>
          <p:cNvSpPr/>
          <p:nvPr/>
        </p:nvSpPr>
        <p:spPr>
          <a:xfrm>
            <a:off x="999768" y="3773567"/>
            <a:ext cx="3803333"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Las formas de circular no son instintivas ni espontáneas. Son producto de acuerdos sociales y normas construidas históricamente.</a:t>
            </a:r>
            <a:endParaRPr lang="en-US" sz="1550" dirty="0"/>
          </a:p>
        </p:txBody>
      </p:sp>
      <p:sp>
        <p:nvSpPr>
          <p:cNvPr id="6" name="Shape 4"/>
          <p:cNvSpPr/>
          <p:nvPr/>
        </p:nvSpPr>
        <p:spPr>
          <a:xfrm>
            <a:off x="5207437" y="3138368"/>
            <a:ext cx="4215408" cy="2111335"/>
          </a:xfrm>
          <a:prstGeom prst="roundRect">
            <a:avLst>
              <a:gd name="adj" fmla="val 3948"/>
            </a:avLst>
          </a:prstGeom>
          <a:solidFill>
            <a:srgbClr val="110080"/>
          </a:solidFill>
          <a:ln w="7620">
            <a:solidFill>
              <a:srgbClr val="2A1999"/>
            </a:solidFill>
            <a:prstDash val="solid"/>
          </a:ln>
        </p:spPr>
      </p:sp>
      <p:sp>
        <p:nvSpPr>
          <p:cNvPr id="7" name="Text 5"/>
          <p:cNvSpPr/>
          <p:nvPr/>
        </p:nvSpPr>
        <p:spPr>
          <a:xfrm>
            <a:off x="5413415" y="3344347"/>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Se Aprende</a:t>
            </a:r>
            <a:endParaRPr lang="en-US" sz="1950" dirty="0"/>
          </a:p>
        </p:txBody>
      </p:sp>
      <p:sp>
        <p:nvSpPr>
          <p:cNvPr id="8" name="Text 6"/>
          <p:cNvSpPr/>
          <p:nvPr/>
        </p:nvSpPr>
        <p:spPr>
          <a:xfrm>
            <a:off x="5413415" y="3773567"/>
            <a:ext cx="3803452"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Cada persona incorpora patrones de conducción a través de la educación formal, la observación y la experiencia cotidiana en la vía pública.</a:t>
            </a:r>
            <a:endParaRPr lang="en-US" sz="1550" dirty="0"/>
          </a:p>
        </p:txBody>
      </p:sp>
      <p:sp>
        <p:nvSpPr>
          <p:cNvPr id="9" name="Shape 7"/>
          <p:cNvSpPr/>
          <p:nvPr/>
        </p:nvSpPr>
        <p:spPr>
          <a:xfrm>
            <a:off x="9621203" y="3138368"/>
            <a:ext cx="4215289" cy="2111335"/>
          </a:xfrm>
          <a:prstGeom prst="roundRect">
            <a:avLst>
              <a:gd name="adj" fmla="val 3948"/>
            </a:avLst>
          </a:prstGeom>
          <a:solidFill>
            <a:srgbClr val="110080"/>
          </a:solidFill>
          <a:ln w="7620">
            <a:solidFill>
              <a:srgbClr val="2A1999"/>
            </a:solidFill>
            <a:prstDash val="solid"/>
          </a:ln>
        </p:spPr>
      </p:sp>
      <p:sp>
        <p:nvSpPr>
          <p:cNvPr id="10" name="Text 8"/>
          <p:cNvSpPr/>
          <p:nvPr/>
        </p:nvSpPr>
        <p:spPr>
          <a:xfrm>
            <a:off x="9827181" y="3344347"/>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Se Reproduce</a:t>
            </a:r>
            <a:endParaRPr lang="en-US" sz="1950" dirty="0"/>
          </a:p>
        </p:txBody>
      </p:sp>
      <p:sp>
        <p:nvSpPr>
          <p:cNvPr id="11" name="Text 9"/>
          <p:cNvSpPr/>
          <p:nvPr/>
        </p:nvSpPr>
        <p:spPr>
          <a:xfrm>
            <a:off x="9827181" y="3773567"/>
            <a:ext cx="3803333"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Los comportamientos viales se transmiten y replican en la vida diaria, tanto en contextos personales como profesionales y laborales.</a:t>
            </a:r>
            <a:endParaRPr lang="en-US" sz="1550" dirty="0"/>
          </a:p>
        </p:txBody>
      </p:sp>
      <p:sp>
        <p:nvSpPr>
          <p:cNvPr id="12" name="Text 10"/>
          <p:cNvSpPr/>
          <p:nvPr/>
        </p:nvSpPr>
        <p:spPr>
          <a:xfrm>
            <a:off x="793790" y="5472946"/>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El tránsito es una </a:t>
            </a:r>
            <a:pPr algn="l" indent="0" marL="0">
              <a:lnSpc>
                <a:spcPts val="2500"/>
              </a:lnSpc>
              <a:buNone/>
            </a:pPr>
            <a:r>
              <a:rPr lang="en-US" sz="1550" b="1" dirty="0">
                <a:solidFill>
                  <a:srgbClr val="E5E0DF"/>
                </a:solidFill>
                <a:latin typeface="Inter" pitchFamily="34" charset="0"/>
                <a:ea typeface="Inter" pitchFamily="34" charset="-122"/>
                <a:cs typeface="Inter" pitchFamily="34" charset="-120"/>
              </a:rPr>
              <a:t>construcción social</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que refleja los valores, prioridades y nivel de conciencia colectiva de una comunidad. Entenderlo así nos permite actuar de manera más consciente y responsable.</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978932"/>
            <a:ext cx="5135285"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Seguridad Vial Social</a:t>
            </a:r>
            <a:endParaRPr lang="en-US" sz="3900" dirty="0"/>
          </a:p>
        </p:txBody>
      </p:sp>
      <p:sp>
        <p:nvSpPr>
          <p:cNvPr id="4" name="Text 1"/>
          <p:cNvSpPr/>
          <p:nvPr/>
        </p:nvSpPr>
        <p:spPr>
          <a:xfrm>
            <a:off x="793790" y="1896666"/>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Desde la perspectiva de la Agencia Nacional de Seguridad Vial (ANSV) y la Jefatura de Seguridad del Tránsito (JST), el tránsito constituye un sistema complejo de </a:t>
            </a:r>
            <a:pPr algn="l" indent="0" marL="0">
              <a:lnSpc>
                <a:spcPts val="2500"/>
              </a:lnSpc>
              <a:buNone/>
            </a:pPr>
            <a:r>
              <a:rPr lang="en-US" sz="1550" b="1" dirty="0">
                <a:solidFill>
                  <a:srgbClr val="E5E0DF"/>
                </a:solidFill>
                <a:latin typeface="Inter" pitchFamily="34" charset="0"/>
                <a:ea typeface="Inter" pitchFamily="34" charset="-122"/>
                <a:cs typeface="Inter" pitchFamily="34" charset="-120"/>
              </a:rPr>
              <a:t>interacciones humanas</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donde cada participante desempeña un rol fundamental.</a:t>
            </a:r>
            <a:endParaRPr lang="en-US" sz="1550" dirty="0"/>
          </a:p>
        </p:txBody>
      </p:sp>
      <p:pic>
        <p:nvPicPr>
          <p:cNvPr id="5"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3790" y="3414832"/>
            <a:ext cx="198358" cy="198358"/>
          </a:xfrm>
          <a:prstGeom prst="rect">
            <a:avLst/>
          </a:prstGeom>
        </p:spPr>
      </p:pic>
      <p:sp>
        <p:nvSpPr>
          <p:cNvPr id="6" name="Shape 2"/>
          <p:cNvSpPr/>
          <p:nvPr/>
        </p:nvSpPr>
        <p:spPr>
          <a:xfrm>
            <a:off x="793790" y="3704392"/>
            <a:ext cx="3679031" cy="22860"/>
          </a:xfrm>
          <a:prstGeom prst="rect">
            <a:avLst/>
          </a:prstGeom>
          <a:solidFill>
            <a:srgbClr val="2B0AFF"/>
          </a:solidFill>
          <a:ln/>
        </p:spPr>
      </p:sp>
      <p:sp>
        <p:nvSpPr>
          <p:cNvPr id="7" name="Text 3"/>
          <p:cNvSpPr/>
          <p:nvPr/>
        </p:nvSpPr>
        <p:spPr>
          <a:xfrm>
            <a:off x="793790" y="3849291"/>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Previsibles</a:t>
            </a:r>
            <a:endParaRPr lang="en-US" sz="1950" dirty="0"/>
          </a:p>
        </p:txBody>
      </p:sp>
      <p:sp>
        <p:nvSpPr>
          <p:cNvPr id="8" name="Text 4"/>
          <p:cNvSpPr/>
          <p:nvPr/>
        </p:nvSpPr>
        <p:spPr>
          <a:xfrm>
            <a:off x="793790" y="4278511"/>
            <a:ext cx="3679031"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Los hechos viales responden a patrones identificables de comportamiento y contexto.</a:t>
            </a:r>
            <a:endParaRPr lang="en-US" sz="1550" dirty="0"/>
          </a:p>
        </p:txBody>
      </p:sp>
      <p:pic>
        <p:nvPicPr>
          <p:cNvPr id="9"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71179" y="3414832"/>
            <a:ext cx="198358" cy="198358"/>
          </a:xfrm>
          <a:prstGeom prst="rect">
            <a:avLst/>
          </a:prstGeom>
        </p:spPr>
      </p:pic>
      <p:sp>
        <p:nvSpPr>
          <p:cNvPr id="10" name="Shape 5"/>
          <p:cNvSpPr/>
          <p:nvPr/>
        </p:nvSpPr>
        <p:spPr>
          <a:xfrm>
            <a:off x="4671179" y="3704392"/>
            <a:ext cx="3679031" cy="22860"/>
          </a:xfrm>
          <a:prstGeom prst="rect">
            <a:avLst/>
          </a:prstGeom>
          <a:solidFill>
            <a:srgbClr val="2B0AFF"/>
          </a:solidFill>
          <a:ln/>
        </p:spPr>
      </p:sp>
      <p:sp>
        <p:nvSpPr>
          <p:cNvPr id="11" name="Text 6"/>
          <p:cNvSpPr/>
          <p:nvPr/>
        </p:nvSpPr>
        <p:spPr>
          <a:xfrm>
            <a:off x="4671179" y="3849291"/>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Prevenibles</a:t>
            </a:r>
            <a:endParaRPr lang="en-US" sz="1950" dirty="0"/>
          </a:p>
        </p:txBody>
      </p:sp>
      <p:sp>
        <p:nvSpPr>
          <p:cNvPr id="12" name="Text 7"/>
          <p:cNvSpPr/>
          <p:nvPr/>
        </p:nvSpPr>
        <p:spPr>
          <a:xfrm>
            <a:off x="4671179" y="4278511"/>
            <a:ext cx="3679031"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Mediante educación, infraestructura adecuada y normativa clara es posible anticiparse a los riesgos.</a:t>
            </a:r>
            <a:endParaRPr lang="en-US" sz="1550" dirty="0"/>
          </a:p>
        </p:txBody>
      </p:sp>
      <p:pic>
        <p:nvPicPr>
          <p:cNvPr id="13"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3790" y="5603081"/>
            <a:ext cx="198358" cy="198358"/>
          </a:xfrm>
          <a:prstGeom prst="rect">
            <a:avLst/>
          </a:prstGeom>
        </p:spPr>
      </p:pic>
      <p:sp>
        <p:nvSpPr>
          <p:cNvPr id="14" name="Shape 8"/>
          <p:cNvSpPr/>
          <p:nvPr/>
        </p:nvSpPr>
        <p:spPr>
          <a:xfrm>
            <a:off x="793790" y="5892641"/>
            <a:ext cx="7556421" cy="22860"/>
          </a:xfrm>
          <a:prstGeom prst="rect">
            <a:avLst/>
          </a:prstGeom>
          <a:solidFill>
            <a:srgbClr val="2B0AFF"/>
          </a:solidFill>
          <a:ln/>
        </p:spPr>
      </p:sp>
      <p:sp>
        <p:nvSpPr>
          <p:cNvPr id="15" name="Text 9"/>
          <p:cNvSpPr/>
          <p:nvPr/>
        </p:nvSpPr>
        <p:spPr>
          <a:xfrm>
            <a:off x="793790" y="6037540"/>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Evitables</a:t>
            </a:r>
            <a:endParaRPr lang="en-US" sz="1950" dirty="0"/>
          </a:p>
        </p:txBody>
      </p:sp>
      <p:sp>
        <p:nvSpPr>
          <p:cNvPr id="16" name="Text 10"/>
          <p:cNvSpPr/>
          <p:nvPr/>
        </p:nvSpPr>
        <p:spPr>
          <a:xfrm>
            <a:off x="793790" y="6466761"/>
            <a:ext cx="7556421"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Con conductas responsables y decisiones conscientes, la mayoría de los siniestros pueden no ocurrir.</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48070" y="514350"/>
            <a:ext cx="8568333" cy="584359"/>
          </a:xfrm>
          <a:prstGeom prst="rect">
            <a:avLst/>
          </a:prstGeom>
          <a:noFill/>
          <a:ln/>
        </p:spPr>
        <p:txBody>
          <a:bodyPr wrap="none" lIns="0" tIns="0" rIns="0" bIns="0" rtlCol="0" anchor="t"/>
          <a:lstStyle/>
          <a:p>
            <a:pPr algn="l" indent="0" marL="0">
              <a:lnSpc>
                <a:spcPts val="4600"/>
              </a:lnSpc>
              <a:buNone/>
            </a:pPr>
            <a:r>
              <a:rPr lang="en-US" sz="3650" b="1" dirty="0">
                <a:solidFill>
                  <a:srgbClr val="FFFFFF"/>
                </a:solidFill>
                <a:latin typeface="Inter Bold" pitchFamily="34" charset="0"/>
                <a:ea typeface="Inter Bold" pitchFamily="34" charset="-122"/>
                <a:cs typeface="Inter Bold" pitchFamily="34" charset="-120"/>
              </a:rPr>
              <a:t>¿Por Qué No Hablar de "Accidentes"?</a:t>
            </a:r>
            <a:endParaRPr lang="en-US" sz="3650" dirty="0"/>
          </a:p>
        </p:txBody>
      </p:sp>
      <p:sp>
        <p:nvSpPr>
          <p:cNvPr id="3" name="Text 1"/>
          <p:cNvSpPr/>
          <p:nvPr/>
        </p:nvSpPr>
        <p:spPr>
          <a:xfrm>
            <a:off x="748070" y="1566148"/>
            <a:ext cx="6339007" cy="701278"/>
          </a:xfrm>
          <a:prstGeom prst="rect">
            <a:avLst/>
          </a:prstGeom>
          <a:noFill/>
          <a:ln/>
        </p:spPr>
        <p:txBody>
          <a:bodyPr wrap="square" lIns="0" tIns="0" rIns="0" bIns="0" rtlCol="0" anchor="t"/>
          <a:lstStyle/>
          <a:p>
            <a:pPr algn="l" indent="0" marL="0">
              <a:lnSpc>
                <a:spcPts val="2750"/>
              </a:lnSpc>
              <a:buNone/>
            </a:pPr>
            <a:r>
              <a:rPr lang="en-US" sz="2200" b="1" dirty="0">
                <a:solidFill>
                  <a:srgbClr val="FFFFFF"/>
                </a:solidFill>
                <a:latin typeface="Inter Bold" pitchFamily="34" charset="0"/>
                <a:ea typeface="Inter Bold" pitchFamily="34" charset="-122"/>
                <a:cs typeface="Inter Bold" pitchFamily="34" charset="-120"/>
              </a:rPr>
              <a:t>El término "accidente" transmite mensajes erróneos:</a:t>
            </a:r>
            <a:endParaRPr lang="en-US" sz="2200" dirty="0"/>
          </a:p>
        </p:txBody>
      </p:sp>
      <p:sp>
        <p:nvSpPr>
          <p:cNvPr id="4" name="Text 2"/>
          <p:cNvSpPr/>
          <p:nvPr/>
        </p:nvSpPr>
        <p:spPr>
          <a:xfrm>
            <a:off x="748070" y="2454354"/>
            <a:ext cx="6339007" cy="598408"/>
          </a:xfrm>
          <a:prstGeom prst="rect">
            <a:avLst/>
          </a:prstGeom>
          <a:noFill/>
          <a:ln/>
        </p:spPr>
        <p:txBody>
          <a:bodyPr wrap="square" lIns="0" tIns="0" rIns="0" bIns="0" rtlCol="0" anchor="t"/>
          <a:lstStyle/>
          <a:p>
            <a:pPr algn="l" marL="342900" indent="-342900">
              <a:lnSpc>
                <a:spcPts val="2350"/>
              </a:lnSpc>
              <a:buSzPct val="100000"/>
              <a:buChar char="•"/>
            </a:pPr>
            <a:r>
              <a:rPr lang="en-US" sz="1450" b="1" dirty="0">
                <a:solidFill>
                  <a:srgbClr val="E5E0DF"/>
                </a:solidFill>
                <a:latin typeface="Inter" pitchFamily="34" charset="0"/>
                <a:ea typeface="Inter" pitchFamily="34" charset="-122"/>
                <a:cs typeface="Inter" pitchFamily="34" charset="-120"/>
              </a:rPr>
              <a:t>Fatalidad:</a:t>
            </a:r>
            <a:pPr algn="l" indent="0" marL="0">
              <a:lnSpc>
                <a:spcPts val="2350"/>
              </a:lnSpc>
              <a:buNone/>
            </a:pPr>
            <a:r>
              <a:rPr lang="en-US" sz="1450" dirty="0">
                <a:solidFill>
                  <a:srgbClr val="E5E0DF"/>
                </a:solidFill>
                <a:latin typeface="Inter" pitchFamily="34" charset="0"/>
                <a:ea typeface="Inter" pitchFamily="34" charset="-122"/>
                <a:cs typeface="Inter" pitchFamily="34" charset="-120"/>
              </a:rPr>
              <a:t> sugiere que el hecho era inevitable, producto del destino o la mala suerte.</a:t>
            </a:r>
            <a:endParaRPr lang="en-US" sz="1450" dirty="0"/>
          </a:p>
        </p:txBody>
      </p:sp>
      <p:sp>
        <p:nvSpPr>
          <p:cNvPr id="5" name="Text 3"/>
          <p:cNvSpPr/>
          <p:nvPr/>
        </p:nvSpPr>
        <p:spPr>
          <a:xfrm>
            <a:off x="748070" y="3118128"/>
            <a:ext cx="6339007" cy="598408"/>
          </a:xfrm>
          <a:prstGeom prst="rect">
            <a:avLst/>
          </a:prstGeom>
          <a:noFill/>
          <a:ln/>
        </p:spPr>
        <p:txBody>
          <a:bodyPr wrap="square" lIns="0" tIns="0" rIns="0" bIns="0" rtlCol="0" anchor="t"/>
          <a:lstStyle/>
          <a:p>
            <a:pPr algn="l" marL="342900" indent="-342900">
              <a:lnSpc>
                <a:spcPts val="2350"/>
              </a:lnSpc>
              <a:buSzPct val="100000"/>
              <a:buChar char="•"/>
            </a:pPr>
            <a:r>
              <a:rPr lang="en-US" sz="1450" b="1" dirty="0">
                <a:solidFill>
                  <a:srgbClr val="E5E0DF"/>
                </a:solidFill>
                <a:latin typeface="Inter" pitchFamily="34" charset="0"/>
                <a:ea typeface="Inter" pitchFamily="34" charset="-122"/>
                <a:cs typeface="Inter" pitchFamily="34" charset="-120"/>
              </a:rPr>
              <a:t>Falta de responsabilidad:</a:t>
            </a:r>
            <a:pPr algn="l" indent="0" marL="0">
              <a:lnSpc>
                <a:spcPts val="2350"/>
              </a:lnSpc>
              <a:buNone/>
            </a:pPr>
            <a:r>
              <a:rPr lang="en-US" sz="1450" dirty="0">
                <a:solidFill>
                  <a:srgbClr val="E5E0DF"/>
                </a:solidFill>
                <a:latin typeface="Inter" pitchFamily="34" charset="0"/>
                <a:ea typeface="Inter" pitchFamily="34" charset="-122"/>
                <a:cs typeface="Inter" pitchFamily="34" charset="-120"/>
              </a:rPr>
              <a:t> diluye la participación humana en las causas del suceso.</a:t>
            </a:r>
            <a:endParaRPr lang="en-US" sz="1450" dirty="0"/>
          </a:p>
        </p:txBody>
      </p:sp>
      <p:sp>
        <p:nvSpPr>
          <p:cNvPr id="6" name="Text 4"/>
          <p:cNvSpPr/>
          <p:nvPr/>
        </p:nvSpPr>
        <p:spPr>
          <a:xfrm>
            <a:off x="748070" y="3781901"/>
            <a:ext cx="6339007" cy="598408"/>
          </a:xfrm>
          <a:prstGeom prst="rect">
            <a:avLst/>
          </a:prstGeom>
          <a:noFill/>
          <a:ln/>
        </p:spPr>
        <p:txBody>
          <a:bodyPr wrap="square" lIns="0" tIns="0" rIns="0" bIns="0" rtlCol="0" anchor="t"/>
          <a:lstStyle/>
          <a:p>
            <a:pPr algn="l" marL="342900" indent="-342900">
              <a:lnSpc>
                <a:spcPts val="2350"/>
              </a:lnSpc>
              <a:buSzPct val="100000"/>
              <a:buChar char="•"/>
            </a:pPr>
            <a:r>
              <a:rPr lang="en-US" sz="1450" b="1" dirty="0">
                <a:solidFill>
                  <a:srgbClr val="E5E0DF"/>
                </a:solidFill>
                <a:latin typeface="Inter" pitchFamily="34" charset="0"/>
                <a:ea typeface="Inter" pitchFamily="34" charset="-122"/>
                <a:cs typeface="Inter" pitchFamily="34" charset="-120"/>
              </a:rPr>
              <a:t>Imposibilidad de aprendizaje:</a:t>
            </a:r>
            <a:pPr algn="l" indent="0" marL="0">
              <a:lnSpc>
                <a:spcPts val="2350"/>
              </a:lnSpc>
              <a:buNone/>
            </a:pPr>
            <a:r>
              <a:rPr lang="en-US" sz="1450" dirty="0">
                <a:solidFill>
                  <a:srgbClr val="E5E0DF"/>
                </a:solidFill>
                <a:latin typeface="Inter" pitchFamily="34" charset="0"/>
                <a:ea typeface="Inter" pitchFamily="34" charset="-122"/>
                <a:cs typeface="Inter" pitchFamily="34" charset="-120"/>
              </a:rPr>
              <a:t> si fue un accidente, no hay lección que extraer ni conducta que modificar.</a:t>
            </a:r>
            <a:endParaRPr lang="en-US" sz="1450" dirty="0"/>
          </a:p>
        </p:txBody>
      </p:sp>
      <p:sp>
        <p:nvSpPr>
          <p:cNvPr id="7" name="Text 5"/>
          <p:cNvSpPr/>
          <p:nvPr/>
        </p:nvSpPr>
        <p:spPr>
          <a:xfrm>
            <a:off x="748070" y="4548545"/>
            <a:ext cx="6339007" cy="897612"/>
          </a:xfrm>
          <a:prstGeom prst="rect">
            <a:avLst/>
          </a:prstGeom>
          <a:noFill/>
          <a:ln/>
        </p:spPr>
        <p:txBody>
          <a:bodyPr wrap="square" lIns="0" tIns="0" rIns="0" bIns="0" rtlCol="0" anchor="t"/>
          <a:lstStyle/>
          <a:p>
            <a:pPr algn="l" indent="0" marL="0">
              <a:lnSpc>
                <a:spcPts val="2350"/>
              </a:lnSpc>
              <a:buNone/>
            </a:pPr>
            <a:r>
              <a:rPr lang="en-US" sz="1450" dirty="0">
                <a:solidFill>
                  <a:srgbClr val="E5E0DF"/>
                </a:solidFill>
                <a:latin typeface="Inter" pitchFamily="34" charset="0"/>
                <a:ea typeface="Inter" pitchFamily="34" charset="-122"/>
                <a:cs typeface="Inter" pitchFamily="34" charset="-120"/>
              </a:rPr>
              <a:t>Este enfoque dificulta seriamente la prevención y perpetúa comportamientos de riesgo al minimizar la responsabilidad individual y colectiva.</a:t>
            </a:r>
            <a:endParaRPr lang="en-US" sz="1450" dirty="0"/>
          </a:p>
        </p:txBody>
      </p:sp>
      <p:pic>
        <p:nvPicPr>
          <p:cNvPr id="8" name="Image 0" descr="preencoded.png">    </p:cNvPr>
          <p:cNvPicPr>
            <a:picLocks noChangeAspect="1"/>
          </p:cNvPicPr>
          <p:nvPr/>
        </p:nvPicPr>
        <p:blipFill>
          <a:blip r:embed="rId1"/>
          <a:stretch>
            <a:fillRect/>
          </a:stretch>
        </p:blipFill>
        <p:spPr>
          <a:xfrm>
            <a:off x="7550944" y="1589603"/>
            <a:ext cx="6339007" cy="63390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661160"/>
            <a:ext cx="6954917"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El Concepto de Siniestro Vial</a:t>
            </a:r>
            <a:endParaRPr lang="en-US" sz="3900" dirty="0"/>
          </a:p>
        </p:txBody>
      </p:sp>
      <p:sp>
        <p:nvSpPr>
          <p:cNvPr id="3" name="Shape 1"/>
          <p:cNvSpPr/>
          <p:nvPr/>
        </p:nvSpPr>
        <p:spPr>
          <a:xfrm>
            <a:off x="793790" y="2975729"/>
            <a:ext cx="4215289" cy="2734270"/>
          </a:xfrm>
          <a:prstGeom prst="roundRect">
            <a:avLst>
              <a:gd name="adj" fmla="val 4013"/>
            </a:avLst>
          </a:prstGeom>
          <a:solidFill>
            <a:srgbClr val="272525"/>
          </a:solidFill>
          <a:ln/>
        </p:spPr>
      </p:sp>
      <p:sp>
        <p:nvSpPr>
          <p:cNvPr id="4" name="Shape 2"/>
          <p:cNvSpPr/>
          <p:nvPr/>
        </p:nvSpPr>
        <p:spPr>
          <a:xfrm>
            <a:off x="793790" y="2952869"/>
            <a:ext cx="4215289" cy="91440"/>
          </a:xfrm>
          <a:prstGeom prst="roundRect">
            <a:avLst>
              <a:gd name="adj" fmla="val 91163"/>
            </a:avLst>
          </a:prstGeom>
          <a:solidFill>
            <a:srgbClr val="2B0AFF"/>
          </a:solidFill>
          <a:ln/>
        </p:spPr>
      </p:sp>
      <p:sp>
        <p:nvSpPr>
          <p:cNvPr id="5" name="Shape 3"/>
          <p:cNvSpPr/>
          <p:nvPr/>
        </p:nvSpPr>
        <p:spPr>
          <a:xfrm>
            <a:off x="2603778" y="2678073"/>
            <a:ext cx="595313" cy="595313"/>
          </a:xfrm>
          <a:prstGeom prst="roundRect">
            <a:avLst>
              <a:gd name="adj" fmla="val 153600"/>
            </a:avLst>
          </a:prstGeom>
          <a:solidFill>
            <a:srgbClr val="2B0AFF"/>
          </a:solidFill>
          <a:ln/>
        </p:spPr>
      </p:sp>
      <p:sp>
        <p:nvSpPr>
          <p:cNvPr id="6" name="Text 4"/>
          <p:cNvSpPr/>
          <p:nvPr/>
        </p:nvSpPr>
        <p:spPr>
          <a:xfrm>
            <a:off x="2782372" y="2826901"/>
            <a:ext cx="238125" cy="297656"/>
          </a:xfrm>
          <a:prstGeom prst="rect">
            <a:avLst/>
          </a:prstGeom>
          <a:noFill/>
          <a:ln/>
        </p:spPr>
        <p:txBody>
          <a:bodyPr wrap="none" lIns="0" tIns="0" rIns="0" bIns="0" rtlCol="0" anchor="t"/>
          <a:lstStyle/>
          <a:p>
            <a:pPr algn="l" indent="0" marL="0">
              <a:lnSpc>
                <a:spcPts val="3000"/>
              </a:lnSpc>
              <a:buNone/>
            </a:pPr>
            <a:r>
              <a:rPr lang="en-US" sz="1850" b="1" dirty="0">
                <a:solidFill>
                  <a:srgbClr val="FFFFFF"/>
                </a:solidFill>
                <a:latin typeface="Inter Bold" pitchFamily="34" charset="0"/>
                <a:ea typeface="Inter Bold" pitchFamily="34" charset="-122"/>
                <a:cs typeface="Inter Bold" pitchFamily="34" charset="-120"/>
              </a:rPr>
              <a:t>1</a:t>
            </a:r>
            <a:endParaRPr lang="en-US" sz="1850" dirty="0"/>
          </a:p>
        </p:txBody>
      </p:sp>
      <p:sp>
        <p:nvSpPr>
          <p:cNvPr id="7" name="Text 5"/>
          <p:cNvSpPr/>
          <p:nvPr/>
        </p:nvSpPr>
        <p:spPr>
          <a:xfrm>
            <a:off x="1015008" y="3471863"/>
            <a:ext cx="2619018"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Causas Identificables</a:t>
            </a:r>
            <a:endParaRPr lang="en-US" sz="1950" dirty="0"/>
          </a:p>
        </p:txBody>
      </p:sp>
      <p:sp>
        <p:nvSpPr>
          <p:cNvPr id="8" name="Text 6"/>
          <p:cNvSpPr/>
          <p:nvPr/>
        </p:nvSpPr>
        <p:spPr>
          <a:xfrm>
            <a:off x="1015008" y="3901083"/>
            <a:ext cx="3772853" cy="1587698"/>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Cada siniestro tiene origen en factores concretos: exceso de velocidad, distracción, falta de mantenimiento del vehículo o condiciones climáticas adversas.</a:t>
            </a:r>
            <a:endParaRPr lang="en-US" sz="1550" dirty="0"/>
          </a:p>
        </p:txBody>
      </p:sp>
      <p:sp>
        <p:nvSpPr>
          <p:cNvPr id="9" name="Shape 7"/>
          <p:cNvSpPr/>
          <p:nvPr/>
        </p:nvSpPr>
        <p:spPr>
          <a:xfrm>
            <a:off x="5207437" y="2975729"/>
            <a:ext cx="4215408" cy="2734270"/>
          </a:xfrm>
          <a:prstGeom prst="roundRect">
            <a:avLst>
              <a:gd name="adj" fmla="val 4013"/>
            </a:avLst>
          </a:prstGeom>
          <a:solidFill>
            <a:srgbClr val="272525"/>
          </a:solidFill>
          <a:ln/>
        </p:spPr>
      </p:sp>
      <p:sp>
        <p:nvSpPr>
          <p:cNvPr id="10" name="Shape 8"/>
          <p:cNvSpPr/>
          <p:nvPr/>
        </p:nvSpPr>
        <p:spPr>
          <a:xfrm>
            <a:off x="5207437" y="2952869"/>
            <a:ext cx="4215408" cy="91440"/>
          </a:xfrm>
          <a:prstGeom prst="roundRect">
            <a:avLst>
              <a:gd name="adj" fmla="val 91163"/>
            </a:avLst>
          </a:prstGeom>
          <a:solidFill>
            <a:srgbClr val="2B0AFF"/>
          </a:solidFill>
          <a:ln/>
        </p:spPr>
      </p:sp>
      <p:sp>
        <p:nvSpPr>
          <p:cNvPr id="11" name="Shape 9"/>
          <p:cNvSpPr/>
          <p:nvPr/>
        </p:nvSpPr>
        <p:spPr>
          <a:xfrm>
            <a:off x="7017425" y="2678073"/>
            <a:ext cx="595313" cy="595313"/>
          </a:xfrm>
          <a:prstGeom prst="roundRect">
            <a:avLst>
              <a:gd name="adj" fmla="val 153600"/>
            </a:avLst>
          </a:prstGeom>
          <a:solidFill>
            <a:srgbClr val="2B0AFF"/>
          </a:solidFill>
          <a:ln/>
        </p:spPr>
      </p:sp>
      <p:sp>
        <p:nvSpPr>
          <p:cNvPr id="12" name="Text 10"/>
          <p:cNvSpPr/>
          <p:nvPr/>
        </p:nvSpPr>
        <p:spPr>
          <a:xfrm>
            <a:off x="7196018" y="2826901"/>
            <a:ext cx="238125" cy="297656"/>
          </a:xfrm>
          <a:prstGeom prst="rect">
            <a:avLst/>
          </a:prstGeom>
          <a:noFill/>
          <a:ln/>
        </p:spPr>
        <p:txBody>
          <a:bodyPr wrap="none" lIns="0" tIns="0" rIns="0" bIns="0" rtlCol="0" anchor="t"/>
          <a:lstStyle/>
          <a:p>
            <a:pPr algn="l" indent="0" marL="0">
              <a:lnSpc>
                <a:spcPts val="3000"/>
              </a:lnSpc>
              <a:buNone/>
            </a:pPr>
            <a:r>
              <a:rPr lang="en-US" sz="1850" b="1" dirty="0">
                <a:solidFill>
                  <a:srgbClr val="FFFFFF"/>
                </a:solidFill>
                <a:latin typeface="Inter Bold" pitchFamily="34" charset="0"/>
                <a:ea typeface="Inter Bold" pitchFamily="34" charset="-122"/>
                <a:cs typeface="Inter Bold" pitchFamily="34" charset="-120"/>
              </a:rPr>
              <a:t>2</a:t>
            </a:r>
            <a:endParaRPr lang="en-US" sz="1850" dirty="0"/>
          </a:p>
        </p:txBody>
      </p:sp>
      <p:sp>
        <p:nvSpPr>
          <p:cNvPr id="13" name="Text 11"/>
          <p:cNvSpPr/>
          <p:nvPr/>
        </p:nvSpPr>
        <p:spPr>
          <a:xfrm>
            <a:off x="5428655" y="3471863"/>
            <a:ext cx="3772972" cy="620316"/>
          </a:xfrm>
          <a:prstGeom prst="rect">
            <a:avLst/>
          </a:prstGeom>
          <a:noFill/>
          <a:ln/>
        </p:spPr>
        <p:txBody>
          <a:bodyPr wrap="squar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Conductas Humanas Involucradas</a:t>
            </a:r>
            <a:endParaRPr lang="en-US" sz="1950" dirty="0"/>
          </a:p>
        </p:txBody>
      </p:sp>
      <p:sp>
        <p:nvSpPr>
          <p:cNvPr id="14" name="Text 12"/>
          <p:cNvSpPr/>
          <p:nvPr/>
        </p:nvSpPr>
        <p:spPr>
          <a:xfrm>
            <a:off x="5428655" y="4211241"/>
            <a:ext cx="3772972"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En la mayoría de los casos, existe al menos una decisión humana que contribuyó al desenlace. Reconocerlo permite aprender y cambiar.</a:t>
            </a:r>
            <a:endParaRPr lang="en-US" sz="1550" dirty="0"/>
          </a:p>
        </p:txBody>
      </p:sp>
      <p:sp>
        <p:nvSpPr>
          <p:cNvPr id="15" name="Shape 13"/>
          <p:cNvSpPr/>
          <p:nvPr/>
        </p:nvSpPr>
        <p:spPr>
          <a:xfrm>
            <a:off x="9621203" y="2975729"/>
            <a:ext cx="4215289" cy="2734270"/>
          </a:xfrm>
          <a:prstGeom prst="roundRect">
            <a:avLst>
              <a:gd name="adj" fmla="val 4013"/>
            </a:avLst>
          </a:prstGeom>
          <a:solidFill>
            <a:srgbClr val="272525"/>
          </a:solidFill>
          <a:ln/>
        </p:spPr>
      </p:sp>
      <p:sp>
        <p:nvSpPr>
          <p:cNvPr id="16" name="Shape 14"/>
          <p:cNvSpPr/>
          <p:nvPr/>
        </p:nvSpPr>
        <p:spPr>
          <a:xfrm>
            <a:off x="9621203" y="2952869"/>
            <a:ext cx="4215289" cy="91440"/>
          </a:xfrm>
          <a:prstGeom prst="roundRect">
            <a:avLst>
              <a:gd name="adj" fmla="val 91163"/>
            </a:avLst>
          </a:prstGeom>
          <a:solidFill>
            <a:srgbClr val="2B0AFF"/>
          </a:solidFill>
          <a:ln/>
        </p:spPr>
      </p:sp>
      <p:sp>
        <p:nvSpPr>
          <p:cNvPr id="17" name="Shape 15"/>
          <p:cNvSpPr/>
          <p:nvPr/>
        </p:nvSpPr>
        <p:spPr>
          <a:xfrm>
            <a:off x="11431191" y="2678073"/>
            <a:ext cx="595313" cy="595313"/>
          </a:xfrm>
          <a:prstGeom prst="roundRect">
            <a:avLst>
              <a:gd name="adj" fmla="val 153600"/>
            </a:avLst>
          </a:prstGeom>
          <a:solidFill>
            <a:srgbClr val="2B0AFF"/>
          </a:solidFill>
          <a:ln/>
        </p:spPr>
      </p:sp>
      <p:sp>
        <p:nvSpPr>
          <p:cNvPr id="18" name="Text 16"/>
          <p:cNvSpPr/>
          <p:nvPr/>
        </p:nvSpPr>
        <p:spPr>
          <a:xfrm>
            <a:off x="11609784" y="2826901"/>
            <a:ext cx="238125" cy="297656"/>
          </a:xfrm>
          <a:prstGeom prst="rect">
            <a:avLst/>
          </a:prstGeom>
          <a:noFill/>
          <a:ln/>
        </p:spPr>
        <p:txBody>
          <a:bodyPr wrap="none" lIns="0" tIns="0" rIns="0" bIns="0" rtlCol="0" anchor="t"/>
          <a:lstStyle/>
          <a:p>
            <a:pPr algn="l" indent="0" marL="0">
              <a:lnSpc>
                <a:spcPts val="3000"/>
              </a:lnSpc>
              <a:buNone/>
            </a:pPr>
            <a:r>
              <a:rPr lang="en-US" sz="1850" b="1" dirty="0">
                <a:solidFill>
                  <a:srgbClr val="FFFFFF"/>
                </a:solidFill>
                <a:latin typeface="Inter Bold" pitchFamily="34" charset="0"/>
                <a:ea typeface="Inter Bold" pitchFamily="34" charset="-122"/>
                <a:cs typeface="Inter Bold" pitchFamily="34" charset="-120"/>
              </a:rPr>
              <a:t>3</a:t>
            </a:r>
            <a:endParaRPr lang="en-US" sz="1850" dirty="0"/>
          </a:p>
        </p:txBody>
      </p:sp>
      <p:sp>
        <p:nvSpPr>
          <p:cNvPr id="19" name="Text 17"/>
          <p:cNvSpPr/>
          <p:nvPr/>
        </p:nvSpPr>
        <p:spPr>
          <a:xfrm>
            <a:off x="9842421" y="3471863"/>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Responsabilidades</a:t>
            </a:r>
            <a:endParaRPr lang="en-US" sz="1950" dirty="0"/>
          </a:p>
        </p:txBody>
      </p:sp>
      <p:sp>
        <p:nvSpPr>
          <p:cNvPr id="20" name="Text 18"/>
          <p:cNvSpPr/>
          <p:nvPr/>
        </p:nvSpPr>
        <p:spPr>
          <a:xfrm>
            <a:off x="9842421" y="3901083"/>
            <a:ext cx="3772853" cy="1587698"/>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Hablar de siniestro implica asumir responsabilidades tanto individuales como colectivas, desde el conductor hasta el sistema de tránsito en su conjunto.</a:t>
            </a:r>
            <a:endParaRPr lang="en-US" sz="1550" dirty="0"/>
          </a:p>
        </p:txBody>
      </p:sp>
      <p:sp>
        <p:nvSpPr>
          <p:cNvPr id="21" name="Text 19"/>
          <p:cNvSpPr/>
          <p:nvPr/>
        </p:nvSpPr>
        <p:spPr>
          <a:xfrm>
            <a:off x="793790" y="5933242"/>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Al utilizar el término </a:t>
            </a:r>
            <a:pPr algn="l" indent="0" marL="0">
              <a:lnSpc>
                <a:spcPts val="2500"/>
              </a:lnSpc>
              <a:buNone/>
            </a:pPr>
            <a:r>
              <a:rPr lang="en-US" sz="1550" b="1" dirty="0">
                <a:solidFill>
                  <a:srgbClr val="E5E0DF"/>
                </a:solidFill>
                <a:latin typeface="Inter" pitchFamily="34" charset="0"/>
                <a:ea typeface="Inter" pitchFamily="34" charset="-122"/>
                <a:cs typeface="Inter" pitchFamily="34" charset="-120"/>
              </a:rPr>
              <a:t>siniestro vial</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reconocemos que estos hechos no son obra del azar, sino eventos prevenibles que requieren compromiso y acción.</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011555"/>
            <a:ext cx="7978378"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Conductas de Riesgo Frecuentes</a:t>
            </a:r>
            <a:endParaRPr lang="en-US" sz="3900" dirty="0"/>
          </a:p>
        </p:txBody>
      </p:sp>
      <p:sp>
        <p:nvSpPr>
          <p:cNvPr id="3" name="Text 1"/>
          <p:cNvSpPr/>
          <p:nvPr/>
        </p:nvSpPr>
        <p:spPr>
          <a:xfrm>
            <a:off x="793790" y="2028468"/>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 mayoría de los siniestros viales se vinculan directamente con comportamientos humanos evitables. Identificarlos es el primer paso para prevenirlos.</a:t>
            </a:r>
            <a:endParaRPr lang="en-US" sz="15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93790" y="2886789"/>
            <a:ext cx="496133" cy="496133"/>
          </a:xfrm>
          <a:prstGeom prst="rect">
            <a:avLst/>
          </a:prstGeom>
        </p:spPr>
      </p:pic>
      <p:sp>
        <p:nvSpPr>
          <p:cNvPr id="5" name="Text 2"/>
          <p:cNvSpPr/>
          <p:nvPr/>
        </p:nvSpPr>
        <p:spPr>
          <a:xfrm>
            <a:off x="793790" y="3630930"/>
            <a:ext cx="2502694"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Exceso de Velocidad</a:t>
            </a:r>
            <a:endParaRPr lang="en-US" sz="1950" dirty="0"/>
          </a:p>
        </p:txBody>
      </p:sp>
      <p:sp>
        <p:nvSpPr>
          <p:cNvPr id="6" name="Text 3"/>
          <p:cNvSpPr/>
          <p:nvPr/>
        </p:nvSpPr>
        <p:spPr>
          <a:xfrm>
            <a:off x="793790" y="4060150"/>
            <a:ext cx="4182189"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Reducir el tiempo de reacción y aumentar la gravedad del impacto en caso de colisión.</a:t>
            </a:r>
            <a:endParaRPr lang="en-US" sz="15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23986" y="2886789"/>
            <a:ext cx="496133" cy="496133"/>
          </a:xfrm>
          <a:prstGeom prst="rect">
            <a:avLst/>
          </a:prstGeom>
        </p:spPr>
      </p:pic>
      <p:sp>
        <p:nvSpPr>
          <p:cNvPr id="8" name="Text 4"/>
          <p:cNvSpPr/>
          <p:nvPr/>
        </p:nvSpPr>
        <p:spPr>
          <a:xfrm>
            <a:off x="5223986" y="3630930"/>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Uso del Celular</a:t>
            </a:r>
            <a:endParaRPr lang="en-US" sz="1950" dirty="0"/>
          </a:p>
        </p:txBody>
      </p:sp>
      <p:sp>
        <p:nvSpPr>
          <p:cNvPr id="9" name="Text 5"/>
          <p:cNvSpPr/>
          <p:nvPr/>
        </p:nvSpPr>
        <p:spPr>
          <a:xfrm>
            <a:off x="5223986" y="4060150"/>
            <a:ext cx="4182308"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Genera distracción cognitiva y visual, alejando la atención de la vía durante segundos críticos.</a:t>
            </a:r>
            <a:endParaRPr lang="en-US" sz="155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54302" y="2886789"/>
            <a:ext cx="496133" cy="496133"/>
          </a:xfrm>
          <a:prstGeom prst="rect">
            <a:avLst/>
          </a:prstGeom>
        </p:spPr>
      </p:pic>
      <p:sp>
        <p:nvSpPr>
          <p:cNvPr id="11" name="Text 6"/>
          <p:cNvSpPr/>
          <p:nvPr/>
        </p:nvSpPr>
        <p:spPr>
          <a:xfrm>
            <a:off x="9654302" y="3630930"/>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Alcohol</a:t>
            </a:r>
            <a:endParaRPr lang="en-US" sz="1950" dirty="0"/>
          </a:p>
        </p:txBody>
      </p:sp>
      <p:sp>
        <p:nvSpPr>
          <p:cNvPr id="12" name="Text 7"/>
          <p:cNvSpPr/>
          <p:nvPr/>
        </p:nvSpPr>
        <p:spPr>
          <a:xfrm>
            <a:off x="9654302" y="4060150"/>
            <a:ext cx="4182308"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Afecta los reflejos, la percepción de riesgo y la capacidad de tomar decisiones adecuadas.</a:t>
            </a:r>
            <a:endParaRPr lang="en-US" sz="155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3790" y="5409605"/>
            <a:ext cx="496133" cy="496133"/>
          </a:xfrm>
          <a:prstGeom prst="rect">
            <a:avLst/>
          </a:prstGeom>
        </p:spPr>
      </p:pic>
      <p:sp>
        <p:nvSpPr>
          <p:cNvPr id="14" name="Text 8"/>
          <p:cNvSpPr/>
          <p:nvPr/>
        </p:nvSpPr>
        <p:spPr>
          <a:xfrm>
            <a:off x="793790" y="6153745"/>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Cansancio</a:t>
            </a:r>
            <a:endParaRPr lang="en-US" sz="1950" dirty="0"/>
          </a:p>
        </p:txBody>
      </p:sp>
      <p:sp>
        <p:nvSpPr>
          <p:cNvPr id="15" name="Text 9"/>
          <p:cNvSpPr/>
          <p:nvPr/>
        </p:nvSpPr>
        <p:spPr>
          <a:xfrm>
            <a:off x="793790" y="6582966"/>
            <a:ext cx="4182189"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Disminuye la concentración y aumenta el tiempo de respuesta ante imprevistos.</a:t>
            </a:r>
            <a:endParaRPr lang="en-US" sz="1550" dirty="0"/>
          </a:p>
        </p:txBody>
      </p:sp>
      <p:pic>
        <p:nvPicPr>
          <p:cNvPr id="1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3986" y="5409605"/>
            <a:ext cx="496133" cy="496133"/>
          </a:xfrm>
          <a:prstGeom prst="rect">
            <a:avLst/>
          </a:prstGeom>
        </p:spPr>
      </p:pic>
      <p:sp>
        <p:nvSpPr>
          <p:cNvPr id="17" name="Text 10"/>
          <p:cNvSpPr/>
          <p:nvPr/>
        </p:nvSpPr>
        <p:spPr>
          <a:xfrm>
            <a:off x="5223986" y="6153745"/>
            <a:ext cx="3349704"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Sobreconfianza Profesional</a:t>
            </a:r>
            <a:endParaRPr lang="en-US" sz="1950" dirty="0"/>
          </a:p>
        </p:txBody>
      </p:sp>
      <p:sp>
        <p:nvSpPr>
          <p:cNvPr id="18" name="Text 11"/>
          <p:cNvSpPr/>
          <p:nvPr/>
        </p:nvSpPr>
        <p:spPr>
          <a:xfrm>
            <a:off x="5223986" y="6582966"/>
            <a:ext cx="4182308"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 experiencia puede llevar a subestimar riesgos y a naturalizar prácticas peligrosas.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93790" y="566380"/>
            <a:ext cx="7556421" cy="1240155"/>
          </a:xfrm>
          <a:prstGeom prst="rect">
            <a:avLst/>
          </a:prstGeom>
          <a:noFill/>
          <a:ln/>
        </p:spPr>
        <p:txBody>
          <a:bodyPr wrap="squar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El Lenguaje Construye Realidad</a:t>
            </a:r>
            <a:endParaRPr lang="en-US" sz="3900" dirty="0"/>
          </a:p>
        </p:txBody>
      </p:sp>
      <p:sp>
        <p:nvSpPr>
          <p:cNvPr id="4" name="Text 1"/>
          <p:cNvSpPr/>
          <p:nvPr/>
        </p:nvSpPr>
        <p:spPr>
          <a:xfrm>
            <a:off x="793790" y="2104192"/>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Las palabras que elegimos para describir los hechos viales no son neutras. El lenguaje modela nuestra percepción, influye en nuestras actitudes y condiciona nuestras respuestas frente al riesgo.</a:t>
            </a:r>
            <a:endParaRPr lang="en-US" sz="1550" dirty="0"/>
          </a:p>
        </p:txBody>
      </p:sp>
      <p:pic>
        <p:nvPicPr>
          <p:cNvPr id="5" name="Image 1" descr="preencoded.png">    </p:cNvPr>
          <p:cNvPicPr>
            <a:picLocks noChangeAspect="1"/>
          </p:cNvPicPr>
          <p:nvPr/>
        </p:nvPicPr>
        <p:blipFill>
          <a:blip r:embed="rId2"/>
          <a:stretch>
            <a:fillRect/>
          </a:stretch>
        </p:blipFill>
        <p:spPr>
          <a:xfrm>
            <a:off x="793790" y="3280053"/>
            <a:ext cx="992267" cy="1461016"/>
          </a:xfrm>
          <a:prstGeom prst="rect">
            <a:avLst/>
          </a:prstGeom>
        </p:spPr>
      </p:pic>
      <p:sp>
        <p:nvSpPr>
          <p:cNvPr id="6" name="Text 2"/>
          <p:cNvSpPr/>
          <p:nvPr/>
        </p:nvSpPr>
        <p:spPr>
          <a:xfrm>
            <a:off x="1984415" y="3478411"/>
            <a:ext cx="2685217"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Percepción del Riesgo</a:t>
            </a:r>
            <a:endParaRPr lang="en-US" sz="1950" dirty="0"/>
          </a:p>
        </p:txBody>
      </p:sp>
      <p:sp>
        <p:nvSpPr>
          <p:cNvPr id="7" name="Text 3"/>
          <p:cNvSpPr/>
          <p:nvPr/>
        </p:nvSpPr>
        <p:spPr>
          <a:xfrm>
            <a:off x="1984415" y="3907631"/>
            <a:ext cx="6365796"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Nombrar correctamente los hechos ayuda a visualizar con claridad las consecuencias y los peligros reales.</a:t>
            </a:r>
            <a:endParaRPr lang="en-US" sz="1550" dirty="0"/>
          </a:p>
        </p:txBody>
      </p:sp>
      <p:pic>
        <p:nvPicPr>
          <p:cNvPr id="8" name="Image 2" descr="preencoded.png">    </p:cNvPr>
          <p:cNvPicPr>
            <a:picLocks noChangeAspect="1"/>
          </p:cNvPicPr>
          <p:nvPr/>
        </p:nvPicPr>
        <p:blipFill>
          <a:blip r:embed="rId3"/>
          <a:stretch>
            <a:fillRect/>
          </a:stretch>
        </p:blipFill>
        <p:spPr>
          <a:xfrm>
            <a:off x="793790" y="4741069"/>
            <a:ext cx="992267" cy="1461016"/>
          </a:xfrm>
          <a:prstGeom prst="rect">
            <a:avLst/>
          </a:prstGeom>
        </p:spPr>
      </p:pic>
      <p:sp>
        <p:nvSpPr>
          <p:cNvPr id="9" name="Text 4"/>
          <p:cNvSpPr/>
          <p:nvPr/>
        </p:nvSpPr>
        <p:spPr>
          <a:xfrm>
            <a:off x="1984415" y="4939427"/>
            <a:ext cx="3135154"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Responsabilidad Asumida</a:t>
            </a:r>
            <a:endParaRPr lang="en-US" sz="1950" dirty="0"/>
          </a:p>
        </p:txBody>
      </p:sp>
      <p:sp>
        <p:nvSpPr>
          <p:cNvPr id="10" name="Text 5"/>
          <p:cNvSpPr/>
          <p:nvPr/>
        </p:nvSpPr>
        <p:spPr>
          <a:xfrm>
            <a:off x="1984415" y="5368647"/>
            <a:ext cx="6365796"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El vocabulario preciso refuerza la conciencia de que nuestras decisiones tienen impacto directo en la seguridad propia y ajena.</a:t>
            </a:r>
            <a:endParaRPr lang="en-US" sz="1550" dirty="0"/>
          </a:p>
        </p:txBody>
      </p:sp>
      <p:pic>
        <p:nvPicPr>
          <p:cNvPr id="11" name="Image 3" descr="preencoded.png">    </p:cNvPr>
          <p:cNvPicPr>
            <a:picLocks noChangeAspect="1"/>
          </p:cNvPicPr>
          <p:nvPr/>
        </p:nvPicPr>
        <p:blipFill>
          <a:blip r:embed="rId4"/>
          <a:stretch>
            <a:fillRect/>
          </a:stretch>
        </p:blipFill>
        <p:spPr>
          <a:xfrm>
            <a:off x="793790" y="6202085"/>
            <a:ext cx="992267" cy="1461016"/>
          </a:xfrm>
          <a:prstGeom prst="rect">
            <a:avLst/>
          </a:prstGeom>
        </p:spPr>
      </p:pic>
      <p:sp>
        <p:nvSpPr>
          <p:cNvPr id="12" name="Text 6"/>
          <p:cNvSpPr/>
          <p:nvPr/>
        </p:nvSpPr>
        <p:spPr>
          <a:xfrm>
            <a:off x="1984415" y="6400443"/>
            <a:ext cx="2682478"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Posibilidad de Cambio</a:t>
            </a:r>
            <a:endParaRPr lang="en-US" sz="1950" dirty="0"/>
          </a:p>
        </p:txBody>
      </p:sp>
      <p:sp>
        <p:nvSpPr>
          <p:cNvPr id="13" name="Text 7"/>
          <p:cNvSpPr/>
          <p:nvPr/>
        </p:nvSpPr>
        <p:spPr>
          <a:xfrm>
            <a:off x="1984415" y="6829663"/>
            <a:ext cx="6365796"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Un lenguaje claro facilita la identificación de conductas modificables y promueve el compromiso con la mejora continua.</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631150"/>
            <a:ext cx="4961811"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Cultura Vial</a:t>
            </a:r>
            <a:endParaRPr lang="en-US" sz="3900" dirty="0"/>
          </a:p>
        </p:txBody>
      </p:sp>
      <p:pic>
        <p:nvPicPr>
          <p:cNvPr id="3" name="Image 0" descr="preencoded.png">    </p:cNvPr>
          <p:cNvPicPr>
            <a:picLocks noChangeAspect="1"/>
          </p:cNvPicPr>
          <p:nvPr/>
        </p:nvPicPr>
        <p:blipFill>
          <a:blip r:embed="rId1"/>
          <a:stretch>
            <a:fillRect/>
          </a:stretch>
        </p:blipFill>
        <p:spPr>
          <a:xfrm>
            <a:off x="793790" y="1772126"/>
            <a:ext cx="5602962" cy="5602962"/>
          </a:xfrm>
          <a:prstGeom prst="rect">
            <a:avLst/>
          </a:prstGeom>
        </p:spPr>
      </p:pic>
      <p:sp>
        <p:nvSpPr>
          <p:cNvPr id="4" name="Text 1"/>
          <p:cNvSpPr/>
          <p:nvPr/>
        </p:nvSpPr>
        <p:spPr>
          <a:xfrm>
            <a:off x="6888480" y="1727478"/>
            <a:ext cx="6955631"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 cultura vial es el conjunto de </a:t>
            </a:r>
            <a:pPr algn="l" indent="0" marL="0">
              <a:lnSpc>
                <a:spcPts val="2500"/>
              </a:lnSpc>
              <a:buNone/>
            </a:pPr>
            <a:r>
              <a:rPr lang="en-US" sz="1550" b="1" dirty="0">
                <a:solidFill>
                  <a:srgbClr val="E5E0DF"/>
                </a:solidFill>
                <a:latin typeface="Inter" pitchFamily="34" charset="0"/>
                <a:ea typeface="Inter" pitchFamily="34" charset="-122"/>
                <a:cs typeface="Inter" pitchFamily="34" charset="-120"/>
              </a:rPr>
              <a:t>hábitos, actitudes y valores</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con los que una sociedad utiliza y comparte el espacio público. No depende únicamente de las leyes escritas, sino de la manera en que estas normas se interiorizan, se practican y se transmiten.</a:t>
            </a:r>
            <a:endParaRPr lang="en-US" sz="1550" dirty="0"/>
          </a:p>
        </p:txBody>
      </p:sp>
      <p:sp>
        <p:nvSpPr>
          <p:cNvPr id="5" name="Text 2"/>
          <p:cNvSpPr/>
          <p:nvPr/>
        </p:nvSpPr>
        <p:spPr>
          <a:xfrm>
            <a:off x="6888480" y="3176230"/>
            <a:ext cx="6955631"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Incluye tanto las conductas visibles —cómo se respeta un semáforo, cómo se cede el paso— como las creencias profundas sobre el respeto mutuo, la responsabilidad y el valor de la vida humana.</a:t>
            </a:r>
            <a:endParaRPr lang="en-US" sz="1550" dirty="0"/>
          </a:p>
        </p:txBody>
      </p:sp>
      <p:sp>
        <p:nvSpPr>
          <p:cNvPr id="6" name="Text 3"/>
          <p:cNvSpPr/>
          <p:nvPr/>
        </p:nvSpPr>
        <p:spPr>
          <a:xfrm>
            <a:off x="6888480" y="4307443"/>
            <a:ext cx="6955631"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Transformar la cultura vial implica un cambio colectivo que comienza con la educación y se sostiene con el ejemplo cotidiano de cada conductor.</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851184"/>
            <a:ext cx="8247578"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Prácticas de Riesgo Naturalizadas</a:t>
            </a:r>
            <a:endParaRPr lang="en-US" sz="3900" dirty="0"/>
          </a:p>
        </p:txBody>
      </p:sp>
      <p:sp>
        <p:nvSpPr>
          <p:cNvPr id="3" name="Text 1"/>
          <p:cNvSpPr/>
          <p:nvPr/>
        </p:nvSpPr>
        <p:spPr>
          <a:xfrm>
            <a:off x="793790" y="2868097"/>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Muchas conductas peligrosas se repiten día a día porque han sido normalizadas en el imaginario colectivo. La repetición sin consecuencias inmediatas genera una falsa sensación de seguridad.</a:t>
            </a:r>
            <a:endParaRPr lang="en-US" sz="1550" dirty="0"/>
          </a:p>
        </p:txBody>
      </p:sp>
      <p:pic>
        <p:nvPicPr>
          <p:cNvPr id="4" name="Image 0" descr="preencoded.png">    </p:cNvPr>
          <p:cNvPicPr>
            <a:picLocks noChangeAspect="1"/>
          </p:cNvPicPr>
          <p:nvPr/>
        </p:nvPicPr>
        <p:blipFill>
          <a:blip r:embed="rId1"/>
          <a:stretch>
            <a:fillRect/>
          </a:stretch>
        </p:blipFill>
        <p:spPr>
          <a:xfrm>
            <a:off x="793790" y="3726418"/>
            <a:ext cx="4215289" cy="2651879"/>
          </a:xfrm>
          <a:prstGeom prst="rect">
            <a:avLst/>
          </a:prstGeom>
        </p:spPr>
      </p:pic>
      <p:sp>
        <p:nvSpPr>
          <p:cNvPr id="5" name="Text 2"/>
          <p:cNvSpPr/>
          <p:nvPr/>
        </p:nvSpPr>
        <p:spPr>
          <a:xfrm>
            <a:off x="992148" y="3924776"/>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"Nunca Pasó Nada"</a:t>
            </a:r>
            <a:endParaRPr lang="en-US" sz="1950" dirty="0"/>
          </a:p>
        </p:txBody>
      </p:sp>
      <p:sp>
        <p:nvSpPr>
          <p:cNvPr id="6" name="Text 3"/>
          <p:cNvSpPr/>
          <p:nvPr/>
        </p:nvSpPr>
        <p:spPr>
          <a:xfrm>
            <a:off x="992148" y="4353997"/>
            <a:ext cx="3818573" cy="1587698"/>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 ausencia de siniestros previos no garantiza seguridad futura. Cada vez que se asume un riesgo, se incrementa la probabilidad de un desenlace negativo.</a:t>
            </a:r>
            <a:endParaRPr lang="en-US" sz="1550" dirty="0"/>
          </a:p>
        </p:txBody>
      </p:sp>
      <p:pic>
        <p:nvPicPr>
          <p:cNvPr id="7" name="Image 1" descr="preencoded.png">    </p:cNvPr>
          <p:cNvPicPr>
            <a:picLocks noChangeAspect="1"/>
          </p:cNvPicPr>
          <p:nvPr/>
        </p:nvPicPr>
        <p:blipFill>
          <a:blip r:embed="rId2"/>
          <a:stretch>
            <a:fillRect/>
          </a:stretch>
        </p:blipFill>
        <p:spPr>
          <a:xfrm>
            <a:off x="5207437" y="3726418"/>
            <a:ext cx="4215408" cy="2651879"/>
          </a:xfrm>
          <a:prstGeom prst="rect">
            <a:avLst/>
          </a:prstGeom>
        </p:spPr>
      </p:pic>
      <p:sp>
        <p:nvSpPr>
          <p:cNvPr id="8" name="Text 4"/>
          <p:cNvSpPr/>
          <p:nvPr/>
        </p:nvSpPr>
        <p:spPr>
          <a:xfrm>
            <a:off x="5405795" y="3924776"/>
            <a:ext cx="248090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"Todos Lo Hacen"</a:t>
            </a:r>
            <a:endParaRPr lang="en-US" sz="1950" dirty="0"/>
          </a:p>
        </p:txBody>
      </p:sp>
      <p:sp>
        <p:nvSpPr>
          <p:cNvPr id="9" name="Text 5"/>
          <p:cNvSpPr/>
          <p:nvPr/>
        </p:nvSpPr>
        <p:spPr>
          <a:xfrm>
            <a:off x="5405795" y="4353997"/>
            <a:ext cx="3818692" cy="1587698"/>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 generalización de una conducta riesgosa no la convierte en correcta ni segura. La responsabilidad individual es independiente del comportamiento de los demás.</a:t>
            </a:r>
            <a:endParaRPr lang="en-US" sz="1550" dirty="0"/>
          </a:p>
        </p:txBody>
      </p:sp>
      <p:pic>
        <p:nvPicPr>
          <p:cNvPr id="10" name="Image 2" descr="preencoded.png">    </p:cNvPr>
          <p:cNvPicPr>
            <a:picLocks noChangeAspect="1"/>
          </p:cNvPicPr>
          <p:nvPr/>
        </p:nvPicPr>
        <p:blipFill>
          <a:blip r:embed="rId3"/>
          <a:stretch>
            <a:fillRect/>
          </a:stretch>
        </p:blipFill>
        <p:spPr>
          <a:xfrm>
            <a:off x="9621203" y="3726418"/>
            <a:ext cx="4215289" cy="2651879"/>
          </a:xfrm>
          <a:prstGeom prst="rect">
            <a:avLst/>
          </a:prstGeom>
        </p:spPr>
      </p:pic>
      <p:sp>
        <p:nvSpPr>
          <p:cNvPr id="11" name="Text 6"/>
          <p:cNvSpPr/>
          <p:nvPr/>
        </p:nvSpPr>
        <p:spPr>
          <a:xfrm>
            <a:off x="9819561" y="3924776"/>
            <a:ext cx="256734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"Parece Dar Ventaja"</a:t>
            </a:r>
            <a:endParaRPr lang="en-US" sz="1950" dirty="0"/>
          </a:p>
        </p:txBody>
      </p:sp>
      <p:sp>
        <p:nvSpPr>
          <p:cNvPr id="12" name="Text 7"/>
          <p:cNvSpPr/>
          <p:nvPr/>
        </p:nvSpPr>
        <p:spPr>
          <a:xfrm>
            <a:off x="9819561" y="4353997"/>
            <a:ext cx="3818573" cy="1587698"/>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Ganar unos segundos o sentir mayor control puede resultar atractivo, pero el costo potencial —en vidas y consecuencias legales— es desproporcionadamente alto.</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68641" y="538877"/>
            <a:ext cx="7579519" cy="1222296"/>
          </a:xfrm>
          <a:prstGeom prst="rect">
            <a:avLst/>
          </a:prstGeom>
          <a:noFill/>
          <a:ln/>
        </p:spPr>
        <p:txBody>
          <a:bodyPr wrap="square" lIns="0" tIns="0" rIns="0" bIns="0" rtlCol="0" anchor="t"/>
          <a:lstStyle/>
          <a:p>
            <a:pPr algn="l" indent="0" marL="0">
              <a:lnSpc>
                <a:spcPts val="4800"/>
              </a:lnSpc>
              <a:buNone/>
            </a:pPr>
            <a:r>
              <a:rPr lang="en-US" sz="3800" b="1" dirty="0">
                <a:solidFill>
                  <a:srgbClr val="FFFFFF"/>
                </a:solidFill>
                <a:latin typeface="Inter Bold" pitchFamily="34" charset="0"/>
                <a:ea typeface="Inter Bold" pitchFamily="34" charset="-122"/>
                <a:cs typeface="Inter Bold" pitchFamily="34" charset="-120"/>
              </a:rPr>
              <a:t>Ejemplos Cotidianos de Conductas de Riesgo</a:t>
            </a:r>
            <a:endParaRPr lang="en-US" sz="3800" dirty="0"/>
          </a:p>
        </p:txBody>
      </p:sp>
      <p:sp>
        <p:nvSpPr>
          <p:cNvPr id="4" name="Shape 1"/>
          <p:cNvSpPr/>
          <p:nvPr/>
        </p:nvSpPr>
        <p:spPr>
          <a:xfrm>
            <a:off x="6268641" y="2054423"/>
            <a:ext cx="439936" cy="439936"/>
          </a:xfrm>
          <a:prstGeom prst="roundRect">
            <a:avLst>
              <a:gd name="adj" fmla="val 18671"/>
            </a:avLst>
          </a:prstGeom>
          <a:solidFill>
            <a:srgbClr val="110080"/>
          </a:solidFill>
          <a:ln w="7620">
            <a:solidFill>
              <a:srgbClr val="2A1999"/>
            </a:solidFill>
            <a:prstDash val="solid"/>
          </a:ln>
        </p:spPr>
      </p:sp>
      <p:sp>
        <p:nvSpPr>
          <p:cNvPr id="5" name="Text 2"/>
          <p:cNvSpPr/>
          <p:nvPr/>
        </p:nvSpPr>
        <p:spPr>
          <a:xfrm>
            <a:off x="6904077" y="2121575"/>
            <a:ext cx="3818692" cy="305514"/>
          </a:xfrm>
          <a:prstGeom prst="rect">
            <a:avLst/>
          </a:prstGeom>
          <a:noFill/>
          <a:ln/>
        </p:spPr>
        <p:txBody>
          <a:bodyPr wrap="none" lIns="0" tIns="0" rIns="0" bIns="0" rtlCol="0" anchor="t"/>
          <a:lstStyle/>
          <a:p>
            <a:pPr algn="l" indent="0" marL="0">
              <a:lnSpc>
                <a:spcPts val="2400"/>
              </a:lnSpc>
              <a:buNone/>
            </a:pPr>
            <a:r>
              <a:rPr lang="en-US" sz="1900" b="1" dirty="0">
                <a:solidFill>
                  <a:srgbClr val="E5E0DF"/>
                </a:solidFill>
                <a:latin typeface="Inter Bold" pitchFamily="34" charset="0"/>
                <a:ea typeface="Inter Bold" pitchFamily="34" charset="-122"/>
                <a:cs typeface="Inter Bold" pitchFamily="34" charset="-120"/>
              </a:rPr>
              <a:t>Acelerar para ganar el semáforo</a:t>
            </a:r>
            <a:endParaRPr lang="en-US" sz="1900" dirty="0"/>
          </a:p>
        </p:txBody>
      </p:sp>
      <p:sp>
        <p:nvSpPr>
          <p:cNvPr id="6" name="Text 3"/>
          <p:cNvSpPr/>
          <p:nvPr/>
        </p:nvSpPr>
        <p:spPr>
          <a:xfrm>
            <a:off x="6904077" y="2544366"/>
            <a:ext cx="6944082" cy="625793"/>
          </a:xfrm>
          <a:prstGeom prst="rect">
            <a:avLst/>
          </a:prstGeom>
          <a:noFill/>
          <a:ln/>
        </p:spPr>
        <p:txBody>
          <a:bodyPr wrap="square" lIns="0" tIns="0" rIns="0" bIns="0" rtlCol="0" anchor="t"/>
          <a:lstStyle/>
          <a:p>
            <a:pPr algn="l" indent="0" marL="0">
              <a:lnSpc>
                <a:spcPts val="2450"/>
              </a:lnSpc>
              <a:buNone/>
            </a:pPr>
            <a:r>
              <a:rPr lang="en-US" sz="1500" dirty="0">
                <a:solidFill>
                  <a:srgbClr val="E5E0DF"/>
                </a:solidFill>
                <a:latin typeface="Inter" pitchFamily="34" charset="0"/>
                <a:ea typeface="Inter" pitchFamily="34" charset="-122"/>
                <a:cs typeface="Inter" pitchFamily="34" charset="-120"/>
              </a:rPr>
              <a:t>Aumenta la velocidad innecesariamente y reduce el margen de reacción ante imprevistos en el cruce.</a:t>
            </a:r>
            <a:endParaRPr lang="en-US" sz="1500" dirty="0"/>
          </a:p>
        </p:txBody>
      </p:sp>
      <p:sp>
        <p:nvSpPr>
          <p:cNvPr id="7" name="Shape 4"/>
          <p:cNvSpPr/>
          <p:nvPr/>
        </p:nvSpPr>
        <p:spPr>
          <a:xfrm>
            <a:off x="6268641" y="3561278"/>
            <a:ext cx="439936" cy="439936"/>
          </a:xfrm>
          <a:prstGeom prst="roundRect">
            <a:avLst>
              <a:gd name="adj" fmla="val 18671"/>
            </a:avLst>
          </a:prstGeom>
          <a:solidFill>
            <a:srgbClr val="110080"/>
          </a:solidFill>
          <a:ln w="7620">
            <a:solidFill>
              <a:srgbClr val="2A1999"/>
            </a:solidFill>
            <a:prstDash val="solid"/>
          </a:ln>
        </p:spPr>
      </p:sp>
      <p:sp>
        <p:nvSpPr>
          <p:cNvPr id="8" name="Text 5"/>
          <p:cNvSpPr/>
          <p:nvPr/>
        </p:nvSpPr>
        <p:spPr>
          <a:xfrm>
            <a:off x="6904077" y="3628430"/>
            <a:ext cx="3086219" cy="305514"/>
          </a:xfrm>
          <a:prstGeom prst="rect">
            <a:avLst/>
          </a:prstGeom>
          <a:noFill/>
          <a:ln/>
        </p:spPr>
        <p:txBody>
          <a:bodyPr wrap="none" lIns="0" tIns="0" rIns="0" bIns="0" rtlCol="0" anchor="t"/>
          <a:lstStyle/>
          <a:p>
            <a:pPr algn="l" indent="0" marL="0">
              <a:lnSpc>
                <a:spcPts val="2400"/>
              </a:lnSpc>
              <a:buNone/>
            </a:pPr>
            <a:r>
              <a:rPr lang="en-US" sz="1900" b="1" dirty="0">
                <a:solidFill>
                  <a:srgbClr val="E5E0DF"/>
                </a:solidFill>
                <a:latin typeface="Inter Bold" pitchFamily="34" charset="0"/>
                <a:ea typeface="Inter Bold" pitchFamily="34" charset="-122"/>
                <a:cs typeface="Inter Bold" pitchFamily="34" charset="-120"/>
              </a:rPr>
              <a:t>Usar el celular al conducir</a:t>
            </a:r>
            <a:endParaRPr lang="en-US" sz="1900" dirty="0"/>
          </a:p>
        </p:txBody>
      </p:sp>
      <p:sp>
        <p:nvSpPr>
          <p:cNvPr id="9" name="Text 6"/>
          <p:cNvSpPr/>
          <p:nvPr/>
        </p:nvSpPr>
        <p:spPr>
          <a:xfrm>
            <a:off x="6904077" y="4051221"/>
            <a:ext cx="6944082" cy="625793"/>
          </a:xfrm>
          <a:prstGeom prst="rect">
            <a:avLst/>
          </a:prstGeom>
          <a:noFill/>
          <a:ln/>
        </p:spPr>
        <p:txBody>
          <a:bodyPr wrap="square" lIns="0" tIns="0" rIns="0" bIns="0" rtlCol="0" anchor="t"/>
          <a:lstStyle/>
          <a:p>
            <a:pPr algn="l" indent="0" marL="0">
              <a:lnSpc>
                <a:spcPts val="2450"/>
              </a:lnSpc>
              <a:buNone/>
            </a:pPr>
            <a:r>
              <a:rPr lang="en-US" sz="1500" dirty="0">
                <a:solidFill>
                  <a:srgbClr val="E5E0DF"/>
                </a:solidFill>
                <a:latin typeface="Inter" pitchFamily="34" charset="0"/>
                <a:ea typeface="Inter" pitchFamily="34" charset="-122"/>
                <a:cs typeface="Inter" pitchFamily="34" charset="-120"/>
              </a:rPr>
              <a:t>Desvía la atención de la vía durante segundos críticos, multiplicando el riesgo de colisión.</a:t>
            </a:r>
            <a:endParaRPr lang="en-US" sz="1500" dirty="0"/>
          </a:p>
        </p:txBody>
      </p:sp>
      <p:sp>
        <p:nvSpPr>
          <p:cNvPr id="10" name="Shape 7"/>
          <p:cNvSpPr/>
          <p:nvPr/>
        </p:nvSpPr>
        <p:spPr>
          <a:xfrm>
            <a:off x="6268641" y="5068133"/>
            <a:ext cx="439936" cy="439936"/>
          </a:xfrm>
          <a:prstGeom prst="roundRect">
            <a:avLst>
              <a:gd name="adj" fmla="val 18671"/>
            </a:avLst>
          </a:prstGeom>
          <a:solidFill>
            <a:srgbClr val="110080"/>
          </a:solidFill>
          <a:ln w="7620">
            <a:solidFill>
              <a:srgbClr val="2A1999"/>
            </a:solidFill>
            <a:prstDash val="solid"/>
          </a:ln>
        </p:spPr>
      </p:sp>
      <p:sp>
        <p:nvSpPr>
          <p:cNvPr id="11" name="Text 8"/>
          <p:cNvSpPr/>
          <p:nvPr/>
        </p:nvSpPr>
        <p:spPr>
          <a:xfrm>
            <a:off x="6904077" y="5135285"/>
            <a:ext cx="4144923" cy="305514"/>
          </a:xfrm>
          <a:prstGeom prst="rect">
            <a:avLst/>
          </a:prstGeom>
          <a:noFill/>
          <a:ln/>
        </p:spPr>
        <p:txBody>
          <a:bodyPr wrap="none" lIns="0" tIns="0" rIns="0" bIns="0" rtlCol="0" anchor="t"/>
          <a:lstStyle/>
          <a:p>
            <a:pPr algn="l" indent="0" marL="0">
              <a:lnSpc>
                <a:spcPts val="2400"/>
              </a:lnSpc>
              <a:buNone/>
            </a:pPr>
            <a:r>
              <a:rPr lang="en-US" sz="1900" b="1" dirty="0">
                <a:solidFill>
                  <a:srgbClr val="E5E0DF"/>
                </a:solidFill>
                <a:latin typeface="Inter Bold" pitchFamily="34" charset="0"/>
                <a:ea typeface="Inter Bold" pitchFamily="34" charset="-122"/>
                <a:cs typeface="Inter Bold" pitchFamily="34" charset="-120"/>
              </a:rPr>
              <a:t>Frenar bruscamente con pasajeros</a:t>
            </a:r>
            <a:endParaRPr lang="en-US" sz="1900" dirty="0"/>
          </a:p>
        </p:txBody>
      </p:sp>
      <p:sp>
        <p:nvSpPr>
          <p:cNvPr id="12" name="Text 9"/>
          <p:cNvSpPr/>
          <p:nvPr/>
        </p:nvSpPr>
        <p:spPr>
          <a:xfrm>
            <a:off x="6904077" y="5558076"/>
            <a:ext cx="6944082" cy="625793"/>
          </a:xfrm>
          <a:prstGeom prst="rect">
            <a:avLst/>
          </a:prstGeom>
          <a:noFill/>
          <a:ln/>
        </p:spPr>
        <p:txBody>
          <a:bodyPr wrap="square" lIns="0" tIns="0" rIns="0" bIns="0" rtlCol="0" anchor="t"/>
          <a:lstStyle/>
          <a:p>
            <a:pPr algn="l" indent="0" marL="0">
              <a:lnSpc>
                <a:spcPts val="2450"/>
              </a:lnSpc>
              <a:buNone/>
            </a:pPr>
            <a:r>
              <a:rPr lang="en-US" sz="1500" dirty="0">
                <a:solidFill>
                  <a:srgbClr val="E5E0DF"/>
                </a:solidFill>
                <a:latin typeface="Inter" pitchFamily="34" charset="0"/>
                <a:ea typeface="Inter" pitchFamily="34" charset="-122"/>
                <a:cs typeface="Inter" pitchFamily="34" charset="-120"/>
              </a:rPr>
              <a:t>Pone en peligro la integridad física de quienes viajan y genera inestabilidad en el vehículo.</a:t>
            </a:r>
            <a:endParaRPr lang="en-US" sz="1500" dirty="0"/>
          </a:p>
        </p:txBody>
      </p:sp>
      <p:sp>
        <p:nvSpPr>
          <p:cNvPr id="13" name="Shape 10"/>
          <p:cNvSpPr/>
          <p:nvPr/>
        </p:nvSpPr>
        <p:spPr>
          <a:xfrm>
            <a:off x="6268641" y="6574988"/>
            <a:ext cx="439936" cy="439936"/>
          </a:xfrm>
          <a:prstGeom prst="roundRect">
            <a:avLst>
              <a:gd name="adj" fmla="val 18671"/>
            </a:avLst>
          </a:prstGeom>
          <a:solidFill>
            <a:srgbClr val="110080"/>
          </a:solidFill>
          <a:ln w="7620">
            <a:solidFill>
              <a:srgbClr val="2A1999"/>
            </a:solidFill>
            <a:prstDash val="solid"/>
          </a:ln>
        </p:spPr>
      </p:sp>
      <p:sp>
        <p:nvSpPr>
          <p:cNvPr id="14" name="Text 11"/>
          <p:cNvSpPr/>
          <p:nvPr/>
        </p:nvSpPr>
        <p:spPr>
          <a:xfrm>
            <a:off x="6904077" y="6642140"/>
            <a:ext cx="2742128" cy="305514"/>
          </a:xfrm>
          <a:prstGeom prst="rect">
            <a:avLst/>
          </a:prstGeom>
          <a:noFill/>
          <a:ln/>
        </p:spPr>
        <p:txBody>
          <a:bodyPr wrap="none" lIns="0" tIns="0" rIns="0" bIns="0" rtlCol="0" anchor="t"/>
          <a:lstStyle/>
          <a:p>
            <a:pPr algn="l" indent="0" marL="0">
              <a:lnSpc>
                <a:spcPts val="2400"/>
              </a:lnSpc>
              <a:buNone/>
            </a:pPr>
            <a:r>
              <a:rPr lang="en-US" sz="1900" b="1" dirty="0">
                <a:solidFill>
                  <a:srgbClr val="E5E0DF"/>
                </a:solidFill>
                <a:latin typeface="Inter Bold" pitchFamily="34" charset="0"/>
                <a:ea typeface="Inter Bold" pitchFamily="34" charset="-122"/>
                <a:cs typeface="Inter Bold" pitchFamily="34" charset="-120"/>
              </a:rPr>
              <a:t>Minimizar el cansancio</a:t>
            </a:r>
            <a:endParaRPr lang="en-US" sz="1900" dirty="0"/>
          </a:p>
        </p:txBody>
      </p:sp>
      <p:sp>
        <p:nvSpPr>
          <p:cNvPr id="15" name="Text 12"/>
          <p:cNvSpPr/>
          <p:nvPr/>
        </p:nvSpPr>
        <p:spPr>
          <a:xfrm>
            <a:off x="6904077" y="7064931"/>
            <a:ext cx="6944082" cy="625793"/>
          </a:xfrm>
          <a:prstGeom prst="rect">
            <a:avLst/>
          </a:prstGeom>
          <a:noFill/>
          <a:ln/>
        </p:spPr>
        <p:txBody>
          <a:bodyPr wrap="square" lIns="0" tIns="0" rIns="0" bIns="0" rtlCol="0" anchor="t"/>
          <a:lstStyle/>
          <a:p>
            <a:pPr algn="l" indent="0" marL="0">
              <a:lnSpc>
                <a:spcPts val="2450"/>
              </a:lnSpc>
              <a:buNone/>
            </a:pPr>
            <a:r>
              <a:rPr lang="en-US" sz="1500" dirty="0">
                <a:solidFill>
                  <a:srgbClr val="E5E0DF"/>
                </a:solidFill>
                <a:latin typeface="Inter" pitchFamily="34" charset="0"/>
                <a:ea typeface="Inter" pitchFamily="34" charset="-122"/>
                <a:cs typeface="Inter" pitchFamily="34" charset="-120"/>
              </a:rPr>
              <a:t>Ignorar las señales de fatiga puede llevar a microsueños al volante con consecuencias fatales.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724620"/>
            <a:ext cx="8430697"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Convivencia Vial y Espacio Público</a:t>
            </a:r>
            <a:endParaRPr lang="en-US" sz="3900" dirty="0"/>
          </a:p>
        </p:txBody>
      </p:sp>
      <p:sp>
        <p:nvSpPr>
          <p:cNvPr id="3" name="Shape 1"/>
          <p:cNvSpPr/>
          <p:nvPr/>
        </p:nvSpPr>
        <p:spPr>
          <a:xfrm>
            <a:off x="793790" y="2741533"/>
            <a:ext cx="4215289" cy="3222546"/>
          </a:xfrm>
          <a:prstGeom prst="roundRect">
            <a:avLst>
              <a:gd name="adj" fmla="val 2587"/>
            </a:avLst>
          </a:prstGeom>
          <a:solidFill>
            <a:srgbClr val="110080"/>
          </a:solidFill>
          <a:ln w="7620">
            <a:solidFill>
              <a:srgbClr val="2A1999"/>
            </a:solidFill>
            <a:prstDash val="solid"/>
          </a:ln>
        </p:spPr>
      </p:sp>
      <p:sp>
        <p:nvSpPr>
          <p:cNvPr id="4" name="Shape 2"/>
          <p:cNvSpPr/>
          <p:nvPr/>
        </p:nvSpPr>
        <p:spPr>
          <a:xfrm>
            <a:off x="999768" y="2947511"/>
            <a:ext cx="595313" cy="595313"/>
          </a:xfrm>
          <a:prstGeom prst="roundRect">
            <a:avLst>
              <a:gd name="adj" fmla="val 15358451"/>
            </a:avLst>
          </a:prstGeom>
          <a:solidFill>
            <a:srgbClr val="2B0AFF"/>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63479" y="3111103"/>
            <a:ext cx="267891" cy="267891"/>
          </a:xfrm>
          <a:prstGeom prst="rect">
            <a:avLst/>
          </a:prstGeom>
        </p:spPr>
      </p:pic>
      <p:sp>
        <p:nvSpPr>
          <p:cNvPr id="6" name="Text 3"/>
          <p:cNvSpPr/>
          <p:nvPr/>
        </p:nvSpPr>
        <p:spPr>
          <a:xfrm>
            <a:off x="999768" y="3741182"/>
            <a:ext cx="2731056"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Espacios Compartidos</a:t>
            </a:r>
            <a:endParaRPr lang="en-US" sz="1950" dirty="0"/>
          </a:p>
        </p:txBody>
      </p:sp>
      <p:sp>
        <p:nvSpPr>
          <p:cNvPr id="7" name="Text 4"/>
          <p:cNvSpPr/>
          <p:nvPr/>
        </p:nvSpPr>
        <p:spPr>
          <a:xfrm>
            <a:off x="999768" y="4170402"/>
            <a:ext cx="3803333" cy="1587698"/>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 calle, la ruta y la vereda son territorios de uso común donde conviven peatones, ciclistas, motociclistas y conductores de vehículos de distinto porte.</a:t>
            </a:r>
            <a:endParaRPr lang="en-US" sz="1550" dirty="0"/>
          </a:p>
        </p:txBody>
      </p:sp>
      <p:sp>
        <p:nvSpPr>
          <p:cNvPr id="8" name="Shape 5"/>
          <p:cNvSpPr/>
          <p:nvPr/>
        </p:nvSpPr>
        <p:spPr>
          <a:xfrm>
            <a:off x="5207437" y="2741533"/>
            <a:ext cx="4215408" cy="3222546"/>
          </a:xfrm>
          <a:prstGeom prst="roundRect">
            <a:avLst>
              <a:gd name="adj" fmla="val 2587"/>
            </a:avLst>
          </a:prstGeom>
          <a:solidFill>
            <a:srgbClr val="110080"/>
          </a:solidFill>
          <a:ln w="7620">
            <a:solidFill>
              <a:srgbClr val="2A1999"/>
            </a:solidFill>
            <a:prstDash val="solid"/>
          </a:ln>
        </p:spPr>
      </p:sp>
      <p:sp>
        <p:nvSpPr>
          <p:cNvPr id="9" name="Shape 6"/>
          <p:cNvSpPr/>
          <p:nvPr/>
        </p:nvSpPr>
        <p:spPr>
          <a:xfrm>
            <a:off x="5413415" y="2947511"/>
            <a:ext cx="595313" cy="595313"/>
          </a:xfrm>
          <a:prstGeom prst="roundRect">
            <a:avLst>
              <a:gd name="adj" fmla="val 15358451"/>
            </a:avLst>
          </a:prstGeom>
          <a:solidFill>
            <a:srgbClr val="2B0AFF"/>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77126" y="3111103"/>
            <a:ext cx="267891" cy="267891"/>
          </a:xfrm>
          <a:prstGeom prst="rect">
            <a:avLst/>
          </a:prstGeom>
        </p:spPr>
      </p:pic>
      <p:sp>
        <p:nvSpPr>
          <p:cNvPr id="11" name="Text 7"/>
          <p:cNvSpPr/>
          <p:nvPr/>
        </p:nvSpPr>
        <p:spPr>
          <a:xfrm>
            <a:off x="5413415" y="3741182"/>
            <a:ext cx="3803452" cy="620316"/>
          </a:xfrm>
          <a:prstGeom prst="rect">
            <a:avLst/>
          </a:prstGeom>
          <a:noFill/>
          <a:ln/>
        </p:spPr>
        <p:txBody>
          <a:bodyPr wrap="squar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No Son Lugares de Competencia</a:t>
            </a:r>
            <a:endParaRPr lang="en-US" sz="1950" dirty="0"/>
          </a:p>
        </p:txBody>
      </p:sp>
      <p:sp>
        <p:nvSpPr>
          <p:cNvPr id="12" name="Text 8"/>
          <p:cNvSpPr/>
          <p:nvPr/>
        </p:nvSpPr>
        <p:spPr>
          <a:xfrm>
            <a:off x="5413415" y="4480560"/>
            <a:ext cx="3803452"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El tránsito no es una carrera. Competir por espacio o tiempo genera situaciones de riesgo innecesarias y atenta contra la seguridad de todos.</a:t>
            </a:r>
            <a:endParaRPr lang="en-US" sz="1550" dirty="0"/>
          </a:p>
        </p:txBody>
      </p:sp>
      <p:sp>
        <p:nvSpPr>
          <p:cNvPr id="13" name="Shape 9"/>
          <p:cNvSpPr/>
          <p:nvPr/>
        </p:nvSpPr>
        <p:spPr>
          <a:xfrm>
            <a:off x="9621203" y="2741533"/>
            <a:ext cx="4215289" cy="3222546"/>
          </a:xfrm>
          <a:prstGeom prst="roundRect">
            <a:avLst>
              <a:gd name="adj" fmla="val 2587"/>
            </a:avLst>
          </a:prstGeom>
          <a:solidFill>
            <a:srgbClr val="110080"/>
          </a:solidFill>
          <a:ln w="7620">
            <a:solidFill>
              <a:srgbClr val="2A1999"/>
            </a:solidFill>
            <a:prstDash val="solid"/>
          </a:ln>
        </p:spPr>
      </p:sp>
      <p:sp>
        <p:nvSpPr>
          <p:cNvPr id="14" name="Shape 10"/>
          <p:cNvSpPr/>
          <p:nvPr/>
        </p:nvSpPr>
        <p:spPr>
          <a:xfrm>
            <a:off x="9827181" y="2947511"/>
            <a:ext cx="595313" cy="595313"/>
          </a:xfrm>
          <a:prstGeom prst="roundRect">
            <a:avLst>
              <a:gd name="adj" fmla="val 15358451"/>
            </a:avLst>
          </a:prstGeom>
          <a:solidFill>
            <a:srgbClr val="2B0AFF"/>
          </a:solidFill>
          <a:ln/>
        </p:spPr>
      </p:sp>
      <p:pic>
        <p:nvPicPr>
          <p:cNvPr id="1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0892" y="3111103"/>
            <a:ext cx="267891" cy="267891"/>
          </a:xfrm>
          <a:prstGeom prst="rect">
            <a:avLst/>
          </a:prstGeom>
        </p:spPr>
      </p:pic>
      <p:sp>
        <p:nvSpPr>
          <p:cNvPr id="16" name="Text 11"/>
          <p:cNvSpPr/>
          <p:nvPr/>
        </p:nvSpPr>
        <p:spPr>
          <a:xfrm>
            <a:off x="9827181" y="3741182"/>
            <a:ext cx="3803333" cy="620316"/>
          </a:xfrm>
          <a:prstGeom prst="rect">
            <a:avLst/>
          </a:prstGeom>
          <a:noFill/>
          <a:ln/>
        </p:spPr>
        <p:txBody>
          <a:bodyPr wrap="squar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Requieren Cooperación y Respeto</a:t>
            </a:r>
            <a:endParaRPr lang="en-US" sz="1950" dirty="0"/>
          </a:p>
        </p:txBody>
      </p:sp>
      <p:sp>
        <p:nvSpPr>
          <p:cNvPr id="17" name="Text 12"/>
          <p:cNvSpPr/>
          <p:nvPr/>
        </p:nvSpPr>
        <p:spPr>
          <a:xfrm>
            <a:off x="9827181" y="4480560"/>
            <a:ext cx="3803333" cy="127015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La seguridad vial se construye sobre la base del respeto mutuo, la empatía y la disposición a ceder cuando corresponde.</a:t>
            </a:r>
            <a:endParaRPr lang="en-US" sz="1550" dirty="0"/>
          </a:p>
        </p:txBody>
      </p:sp>
      <p:sp>
        <p:nvSpPr>
          <p:cNvPr id="18" name="Text 13"/>
          <p:cNvSpPr/>
          <p:nvPr/>
        </p:nvSpPr>
        <p:spPr>
          <a:xfrm>
            <a:off x="793790" y="6187321"/>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El espacio público nos pertenece a todos. Cuidarlo y transitarlo de manera responsable es un acto de ciudadanía y compromiso colectivo.</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631150"/>
            <a:ext cx="8211741"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Dimensión Ética de la Conducción</a:t>
            </a:r>
            <a:endParaRPr lang="en-US" sz="3900" dirty="0"/>
          </a:p>
        </p:txBody>
      </p:sp>
      <p:sp>
        <p:nvSpPr>
          <p:cNvPr id="3" name="Text 1"/>
          <p:cNvSpPr/>
          <p:nvPr/>
        </p:nvSpPr>
        <p:spPr>
          <a:xfrm>
            <a:off x="793790" y="1727478"/>
            <a:ext cx="6955631"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Conducir no es solo una habilidad técnica: es un acto que conlleva una profunda </a:t>
            </a:r>
            <a:pPr algn="l" indent="0" marL="0">
              <a:lnSpc>
                <a:spcPts val="2500"/>
              </a:lnSpc>
              <a:buNone/>
            </a:pPr>
            <a:r>
              <a:rPr lang="en-US" sz="1550" b="1" dirty="0">
                <a:solidFill>
                  <a:srgbClr val="E5E0DF"/>
                </a:solidFill>
                <a:latin typeface="Inter" pitchFamily="34" charset="0"/>
                <a:ea typeface="Inter" pitchFamily="34" charset="-122"/>
                <a:cs typeface="Inter" pitchFamily="34" charset="-120"/>
              </a:rPr>
              <a:t>responsabilidad ética</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Cada decisión tomada al volante tiene el potencial de impactar en la vida de otras personas.</a:t>
            </a:r>
            <a:endParaRPr lang="en-US" sz="1550" dirty="0"/>
          </a:p>
        </p:txBody>
      </p:sp>
      <p:sp>
        <p:nvSpPr>
          <p:cNvPr id="4" name="Text 2"/>
          <p:cNvSpPr/>
          <p:nvPr/>
        </p:nvSpPr>
        <p:spPr>
          <a:xfrm>
            <a:off x="793790" y="2878455"/>
            <a:ext cx="3630216" cy="372070"/>
          </a:xfrm>
          <a:prstGeom prst="rect">
            <a:avLst/>
          </a:prstGeom>
          <a:noFill/>
          <a:ln/>
        </p:spPr>
        <p:txBody>
          <a:bodyPr wrap="none" lIns="0" tIns="0" rIns="0" bIns="0" rtlCol="0" anchor="t"/>
          <a:lstStyle/>
          <a:p>
            <a:pPr algn="l" indent="0" marL="0">
              <a:lnSpc>
                <a:spcPts val="2900"/>
              </a:lnSpc>
              <a:buNone/>
            </a:pPr>
            <a:r>
              <a:rPr lang="en-US" sz="2300" b="1" dirty="0">
                <a:solidFill>
                  <a:srgbClr val="FFFFFF"/>
                </a:solidFill>
                <a:latin typeface="Inter Bold" pitchFamily="34" charset="0"/>
                <a:ea typeface="Inter Bold" pitchFamily="34" charset="-122"/>
                <a:cs typeface="Inter Bold" pitchFamily="34" charset="-120"/>
              </a:rPr>
              <a:t>Cada decisión al volante:</a:t>
            </a:r>
            <a:endParaRPr lang="en-US" sz="2300" dirty="0"/>
          </a:p>
        </p:txBody>
      </p:sp>
      <p:sp>
        <p:nvSpPr>
          <p:cNvPr id="5" name="Text 3"/>
          <p:cNvSpPr/>
          <p:nvPr/>
        </p:nvSpPr>
        <p:spPr>
          <a:xfrm>
            <a:off x="793790" y="3448883"/>
            <a:ext cx="6955631" cy="635079"/>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E5E0DF"/>
                </a:solidFill>
                <a:latin typeface="Inter" pitchFamily="34" charset="0"/>
                <a:ea typeface="Inter" pitchFamily="34" charset="-122"/>
                <a:cs typeface="Inter" pitchFamily="34" charset="-120"/>
              </a:rPr>
              <a:t>Afecta a terceros:</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peatones, ciclistas, otros conductores y sus familias dependen de nuestras elecciones responsables.</a:t>
            </a:r>
            <a:endParaRPr lang="en-US" sz="1550" dirty="0"/>
          </a:p>
        </p:txBody>
      </p:sp>
      <p:sp>
        <p:nvSpPr>
          <p:cNvPr id="6" name="Text 4"/>
          <p:cNvSpPr/>
          <p:nvPr/>
        </p:nvSpPr>
        <p:spPr>
          <a:xfrm>
            <a:off x="793790" y="4153376"/>
            <a:ext cx="6955631" cy="635079"/>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E5E0DF"/>
                </a:solidFill>
                <a:latin typeface="Inter" pitchFamily="34" charset="0"/>
                <a:ea typeface="Inter" pitchFamily="34" charset="-122"/>
                <a:cs typeface="Inter" pitchFamily="34" charset="-120"/>
              </a:rPr>
              <a:t>Impacta en pasajeros:</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quienes confían en nosotros esperan ser trasladados con seguridad y cuidado.</a:t>
            </a:r>
            <a:endParaRPr lang="en-US" sz="1550" dirty="0"/>
          </a:p>
        </p:txBody>
      </p:sp>
      <p:sp>
        <p:nvSpPr>
          <p:cNvPr id="7" name="Text 5"/>
          <p:cNvSpPr/>
          <p:nvPr/>
        </p:nvSpPr>
        <p:spPr>
          <a:xfrm>
            <a:off x="793790" y="4857869"/>
            <a:ext cx="6955631" cy="635079"/>
          </a:xfrm>
          <a:prstGeom prst="rect">
            <a:avLst/>
          </a:prstGeom>
          <a:noFill/>
          <a:ln/>
        </p:spPr>
        <p:txBody>
          <a:bodyPr wrap="square" lIns="0" tIns="0" rIns="0" bIns="0" rtlCol="0" anchor="t"/>
          <a:lstStyle/>
          <a:p>
            <a:pPr algn="l" marL="342900" indent="-342900">
              <a:lnSpc>
                <a:spcPts val="2500"/>
              </a:lnSpc>
              <a:buSzPct val="100000"/>
              <a:buChar char="•"/>
            </a:pPr>
            <a:r>
              <a:rPr lang="en-US" sz="1550" b="1" dirty="0">
                <a:solidFill>
                  <a:srgbClr val="E5E0DF"/>
                </a:solidFill>
                <a:latin typeface="Inter" pitchFamily="34" charset="0"/>
                <a:ea typeface="Inter" pitchFamily="34" charset="-122"/>
                <a:cs typeface="Inter" pitchFamily="34" charset="-120"/>
              </a:rPr>
              <a:t>Compromete vidas:</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las consecuencias de un error pueden ser irreversibles y afectar a múltiples personas.</a:t>
            </a:r>
            <a:endParaRPr lang="en-US" sz="1550" dirty="0"/>
          </a:p>
        </p:txBody>
      </p:sp>
      <p:sp>
        <p:nvSpPr>
          <p:cNvPr id="8" name="Text 6"/>
          <p:cNvSpPr/>
          <p:nvPr/>
        </p:nvSpPr>
        <p:spPr>
          <a:xfrm>
            <a:off x="793790" y="5671542"/>
            <a:ext cx="6955631" cy="63507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Reconocer esta dimensión ética nos invita a reflexionar constantemente sobre nuestro rol y a actuar con la máxima diligencia.</a:t>
            </a:r>
            <a:endParaRPr lang="en-US" sz="1550" dirty="0"/>
          </a:p>
        </p:txBody>
      </p:sp>
      <p:pic>
        <p:nvPicPr>
          <p:cNvPr id="9" name="Image 0" descr="preencoded.png">    </p:cNvPr>
          <p:cNvPicPr>
            <a:picLocks noChangeAspect="1"/>
          </p:cNvPicPr>
          <p:nvPr/>
        </p:nvPicPr>
        <p:blipFill>
          <a:blip r:embed="rId1"/>
          <a:stretch>
            <a:fillRect/>
          </a:stretch>
        </p:blipFill>
        <p:spPr>
          <a:xfrm>
            <a:off x="8241149" y="1772126"/>
            <a:ext cx="5602962" cy="560296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530310"/>
            <a:ext cx="7160776" cy="620078"/>
          </a:xfrm>
          <a:prstGeom prst="rect">
            <a:avLst/>
          </a:prstGeom>
          <a:noFill/>
          <a:ln/>
        </p:spPr>
        <p:txBody>
          <a:bodyPr wrap="none" lIns="0" tIns="0" rIns="0" bIns="0" rtlCol="0" anchor="t"/>
          <a:lstStyle/>
          <a:p>
            <a:pPr algn="l" indent="0" marL="0">
              <a:lnSpc>
                <a:spcPts val="4850"/>
              </a:lnSpc>
              <a:buNone/>
            </a:pPr>
            <a:r>
              <a:rPr lang="en-US" sz="3900" b="1" dirty="0">
                <a:solidFill>
                  <a:srgbClr val="FFFFFF"/>
                </a:solidFill>
                <a:latin typeface="Inter Bold" pitchFamily="34" charset="0"/>
                <a:ea typeface="Inter Bold" pitchFamily="34" charset="-122"/>
                <a:cs typeface="Inter Bold" pitchFamily="34" charset="-120"/>
              </a:rPr>
              <a:t>Jerarquía de Responsabilidad</a:t>
            </a:r>
            <a:endParaRPr lang="en-US" sz="3900" dirty="0"/>
          </a:p>
        </p:txBody>
      </p:sp>
      <p:pic>
        <p:nvPicPr>
          <p:cNvPr id="3" name="Image 0" descr="preencoded.png">    </p:cNvPr>
          <p:cNvPicPr>
            <a:picLocks noChangeAspect="1"/>
          </p:cNvPicPr>
          <p:nvPr/>
        </p:nvPicPr>
        <p:blipFill>
          <a:blip r:embed="rId1"/>
          <a:stretch>
            <a:fillRect/>
          </a:stretch>
        </p:blipFill>
        <p:spPr>
          <a:xfrm>
            <a:off x="3247430" y="2547223"/>
            <a:ext cx="1614011" cy="706874"/>
          </a:xfrm>
          <a:prstGeom prst="rect">
            <a:avLst/>
          </a:prstGeom>
        </p:spPr>
      </p:pic>
      <p:sp>
        <p:nvSpPr>
          <p:cNvPr id="4" name="Text 1"/>
          <p:cNvSpPr/>
          <p:nvPr/>
        </p:nvSpPr>
        <p:spPr>
          <a:xfrm>
            <a:off x="3914894" y="2802374"/>
            <a:ext cx="279083" cy="348853"/>
          </a:xfrm>
          <a:prstGeom prst="rect">
            <a:avLst/>
          </a:prstGeom>
          <a:noFill/>
          <a:ln/>
        </p:spPr>
        <p:txBody>
          <a:bodyPr wrap="none" lIns="0" tIns="0" rIns="0" bIns="0" rtlCol="0" anchor="t"/>
          <a:lstStyle/>
          <a:p>
            <a:pPr algn="ctr" indent="0" marL="0">
              <a:lnSpc>
                <a:spcPts val="3500"/>
              </a:lnSpc>
              <a:buNone/>
            </a:pPr>
            <a:r>
              <a:rPr lang="en-US" sz="2150" b="1" dirty="0">
                <a:solidFill>
                  <a:srgbClr val="E5E0DF"/>
                </a:solidFill>
                <a:latin typeface="Inter Bold" pitchFamily="34" charset="0"/>
                <a:ea typeface="Inter Bold" pitchFamily="34" charset="-122"/>
                <a:cs typeface="Inter Bold" pitchFamily="34" charset="-120"/>
              </a:rPr>
              <a:t>1</a:t>
            </a:r>
            <a:endParaRPr lang="en-US" sz="2150" dirty="0"/>
          </a:p>
        </p:txBody>
      </p:sp>
      <p:sp>
        <p:nvSpPr>
          <p:cNvPr id="5" name="Text 2"/>
          <p:cNvSpPr/>
          <p:nvPr/>
        </p:nvSpPr>
        <p:spPr>
          <a:xfrm>
            <a:off x="5059799" y="2745581"/>
            <a:ext cx="1480185"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Mayor Porte</a:t>
            </a:r>
            <a:endParaRPr lang="en-US" sz="1950" dirty="0"/>
          </a:p>
        </p:txBody>
      </p:sp>
      <p:sp>
        <p:nvSpPr>
          <p:cNvPr id="6" name="Shape 3"/>
          <p:cNvSpPr/>
          <p:nvPr/>
        </p:nvSpPr>
        <p:spPr>
          <a:xfrm>
            <a:off x="4910971" y="3269337"/>
            <a:ext cx="8876109" cy="11430"/>
          </a:xfrm>
          <a:prstGeom prst="roundRect">
            <a:avLst>
              <a:gd name="adj" fmla="val 729302"/>
            </a:avLst>
          </a:prstGeom>
          <a:solidFill>
            <a:srgbClr val="2A1999"/>
          </a:solidFill>
          <a:ln/>
        </p:spPr>
      </p:sp>
      <p:pic>
        <p:nvPicPr>
          <p:cNvPr id="7" name="Image 1" descr="preencoded.png">    </p:cNvPr>
          <p:cNvPicPr>
            <a:picLocks noChangeAspect="1"/>
          </p:cNvPicPr>
          <p:nvPr/>
        </p:nvPicPr>
        <p:blipFill>
          <a:blip r:embed="rId2"/>
          <a:stretch>
            <a:fillRect/>
          </a:stretch>
        </p:blipFill>
        <p:spPr>
          <a:xfrm>
            <a:off x="2440424" y="3303627"/>
            <a:ext cx="3228022" cy="706874"/>
          </a:xfrm>
          <a:prstGeom prst="rect">
            <a:avLst/>
          </a:prstGeom>
        </p:spPr>
      </p:pic>
      <p:sp>
        <p:nvSpPr>
          <p:cNvPr id="8" name="Text 4"/>
          <p:cNvSpPr/>
          <p:nvPr/>
        </p:nvSpPr>
        <p:spPr>
          <a:xfrm>
            <a:off x="3914894" y="3482578"/>
            <a:ext cx="279083" cy="348853"/>
          </a:xfrm>
          <a:prstGeom prst="rect">
            <a:avLst/>
          </a:prstGeom>
          <a:noFill/>
          <a:ln/>
        </p:spPr>
        <p:txBody>
          <a:bodyPr wrap="none" lIns="0" tIns="0" rIns="0" bIns="0" rtlCol="0" anchor="t"/>
          <a:lstStyle/>
          <a:p>
            <a:pPr algn="ctr" indent="0" marL="0">
              <a:lnSpc>
                <a:spcPts val="3500"/>
              </a:lnSpc>
              <a:buNone/>
            </a:pPr>
            <a:r>
              <a:rPr lang="en-US" sz="2150" b="1" dirty="0">
                <a:solidFill>
                  <a:srgbClr val="E5E0DF"/>
                </a:solidFill>
                <a:latin typeface="Inter Bold" pitchFamily="34" charset="0"/>
                <a:ea typeface="Inter Bold" pitchFamily="34" charset="-122"/>
                <a:cs typeface="Inter Bold" pitchFamily="34" charset="-120"/>
              </a:rPr>
              <a:t>2</a:t>
            </a:r>
            <a:endParaRPr lang="en-US" sz="2150" dirty="0"/>
          </a:p>
        </p:txBody>
      </p:sp>
      <p:sp>
        <p:nvSpPr>
          <p:cNvPr id="9" name="Text 5"/>
          <p:cNvSpPr/>
          <p:nvPr/>
        </p:nvSpPr>
        <p:spPr>
          <a:xfrm>
            <a:off x="5866805" y="3501985"/>
            <a:ext cx="2834283"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Mayor Responsabilidad</a:t>
            </a:r>
            <a:endParaRPr lang="en-US" sz="1950" dirty="0"/>
          </a:p>
        </p:txBody>
      </p:sp>
      <p:sp>
        <p:nvSpPr>
          <p:cNvPr id="10" name="Shape 6"/>
          <p:cNvSpPr/>
          <p:nvPr/>
        </p:nvSpPr>
        <p:spPr>
          <a:xfrm>
            <a:off x="5717977" y="4025741"/>
            <a:ext cx="8069104" cy="11430"/>
          </a:xfrm>
          <a:prstGeom prst="roundRect">
            <a:avLst>
              <a:gd name="adj" fmla="val 729302"/>
            </a:avLst>
          </a:prstGeom>
          <a:solidFill>
            <a:srgbClr val="2A1999"/>
          </a:solidFill>
          <a:ln/>
        </p:spPr>
      </p:sp>
      <p:pic>
        <p:nvPicPr>
          <p:cNvPr id="11" name="Image 2" descr="preencoded.png">    </p:cNvPr>
          <p:cNvPicPr>
            <a:picLocks noChangeAspect="1"/>
          </p:cNvPicPr>
          <p:nvPr/>
        </p:nvPicPr>
        <p:blipFill>
          <a:blip r:embed="rId3"/>
          <a:stretch>
            <a:fillRect/>
          </a:stretch>
        </p:blipFill>
        <p:spPr>
          <a:xfrm>
            <a:off x="1633418" y="4060031"/>
            <a:ext cx="4842034" cy="706874"/>
          </a:xfrm>
          <a:prstGeom prst="rect">
            <a:avLst/>
          </a:prstGeom>
        </p:spPr>
      </p:pic>
      <p:sp>
        <p:nvSpPr>
          <p:cNvPr id="12" name="Text 7"/>
          <p:cNvSpPr/>
          <p:nvPr/>
        </p:nvSpPr>
        <p:spPr>
          <a:xfrm>
            <a:off x="3914894" y="4238982"/>
            <a:ext cx="279083" cy="348853"/>
          </a:xfrm>
          <a:prstGeom prst="rect">
            <a:avLst/>
          </a:prstGeom>
          <a:noFill/>
          <a:ln/>
        </p:spPr>
        <p:txBody>
          <a:bodyPr wrap="none" lIns="0" tIns="0" rIns="0" bIns="0" rtlCol="0" anchor="t"/>
          <a:lstStyle/>
          <a:p>
            <a:pPr algn="ctr" indent="0" marL="0">
              <a:lnSpc>
                <a:spcPts val="3500"/>
              </a:lnSpc>
              <a:buNone/>
            </a:pPr>
            <a:r>
              <a:rPr lang="en-US" sz="2150" b="1" dirty="0">
                <a:solidFill>
                  <a:srgbClr val="E5E0DF"/>
                </a:solidFill>
                <a:latin typeface="Inter Bold" pitchFamily="34" charset="0"/>
                <a:ea typeface="Inter Bold" pitchFamily="34" charset="-122"/>
                <a:cs typeface="Inter Bold" pitchFamily="34" charset="-120"/>
              </a:rPr>
              <a:t>3</a:t>
            </a:r>
            <a:endParaRPr lang="en-US" sz="2150" dirty="0"/>
          </a:p>
        </p:txBody>
      </p:sp>
      <p:sp>
        <p:nvSpPr>
          <p:cNvPr id="13" name="Text 8"/>
          <p:cNvSpPr/>
          <p:nvPr/>
        </p:nvSpPr>
        <p:spPr>
          <a:xfrm>
            <a:off x="6673810" y="4258389"/>
            <a:ext cx="1653064"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Mayor Riesgo</a:t>
            </a:r>
            <a:endParaRPr lang="en-US" sz="1950" dirty="0"/>
          </a:p>
        </p:txBody>
      </p:sp>
      <p:sp>
        <p:nvSpPr>
          <p:cNvPr id="14" name="Shape 9"/>
          <p:cNvSpPr/>
          <p:nvPr/>
        </p:nvSpPr>
        <p:spPr>
          <a:xfrm>
            <a:off x="6524982" y="4782145"/>
            <a:ext cx="7262098" cy="11430"/>
          </a:xfrm>
          <a:prstGeom prst="roundRect">
            <a:avLst>
              <a:gd name="adj" fmla="val 729302"/>
            </a:avLst>
          </a:prstGeom>
          <a:solidFill>
            <a:srgbClr val="2A1999"/>
          </a:solidFill>
          <a:ln/>
        </p:spPr>
      </p:sp>
      <p:pic>
        <p:nvPicPr>
          <p:cNvPr id="15" name="Image 3" descr="preencoded.png">    </p:cNvPr>
          <p:cNvPicPr>
            <a:picLocks noChangeAspect="1"/>
          </p:cNvPicPr>
          <p:nvPr/>
        </p:nvPicPr>
        <p:blipFill>
          <a:blip r:embed="rId4"/>
          <a:stretch>
            <a:fillRect/>
          </a:stretch>
        </p:blipFill>
        <p:spPr>
          <a:xfrm>
            <a:off x="826294" y="4816435"/>
            <a:ext cx="6456164" cy="706874"/>
          </a:xfrm>
          <a:prstGeom prst="rect">
            <a:avLst/>
          </a:prstGeom>
        </p:spPr>
      </p:pic>
      <p:sp>
        <p:nvSpPr>
          <p:cNvPr id="16" name="Text 10"/>
          <p:cNvSpPr/>
          <p:nvPr/>
        </p:nvSpPr>
        <p:spPr>
          <a:xfrm>
            <a:off x="3914775" y="4995386"/>
            <a:ext cx="279083" cy="348853"/>
          </a:xfrm>
          <a:prstGeom prst="rect">
            <a:avLst/>
          </a:prstGeom>
          <a:noFill/>
          <a:ln/>
        </p:spPr>
        <p:txBody>
          <a:bodyPr wrap="none" lIns="0" tIns="0" rIns="0" bIns="0" rtlCol="0" anchor="t"/>
          <a:lstStyle/>
          <a:p>
            <a:pPr algn="ctr" indent="0" marL="0">
              <a:lnSpc>
                <a:spcPts val="3500"/>
              </a:lnSpc>
              <a:buNone/>
            </a:pPr>
            <a:r>
              <a:rPr lang="en-US" sz="2150" b="1" dirty="0">
                <a:solidFill>
                  <a:srgbClr val="E5E0DF"/>
                </a:solidFill>
                <a:latin typeface="Inter Bold" pitchFamily="34" charset="0"/>
                <a:ea typeface="Inter Bold" pitchFamily="34" charset="-122"/>
                <a:cs typeface="Inter Bold" pitchFamily="34" charset="-120"/>
              </a:rPr>
              <a:t>4</a:t>
            </a:r>
            <a:endParaRPr lang="en-US" sz="2150" dirty="0"/>
          </a:p>
        </p:txBody>
      </p:sp>
      <p:sp>
        <p:nvSpPr>
          <p:cNvPr id="17" name="Text 11"/>
          <p:cNvSpPr/>
          <p:nvPr/>
        </p:nvSpPr>
        <p:spPr>
          <a:xfrm>
            <a:off x="7480816" y="5014793"/>
            <a:ext cx="1841302" cy="310158"/>
          </a:xfrm>
          <a:prstGeom prst="rect">
            <a:avLst/>
          </a:prstGeom>
          <a:noFill/>
          <a:ln/>
        </p:spPr>
        <p:txBody>
          <a:bodyPr wrap="none" lIns="0" tIns="0" rIns="0" bIns="0" rtlCol="0" anchor="t"/>
          <a:lstStyle/>
          <a:p>
            <a:pPr algn="l" indent="0" marL="0">
              <a:lnSpc>
                <a:spcPts val="2400"/>
              </a:lnSpc>
              <a:buNone/>
            </a:pPr>
            <a:r>
              <a:rPr lang="en-US" sz="1950" b="1" dirty="0">
                <a:solidFill>
                  <a:srgbClr val="E5E0DF"/>
                </a:solidFill>
                <a:latin typeface="Inter Bold" pitchFamily="34" charset="0"/>
                <a:ea typeface="Inter Bold" pitchFamily="34" charset="-122"/>
                <a:cs typeface="Inter Bold" pitchFamily="34" charset="-120"/>
              </a:rPr>
              <a:t>Mayor Cuidado</a:t>
            </a:r>
            <a:endParaRPr lang="en-US" sz="1950" dirty="0"/>
          </a:p>
        </p:txBody>
      </p:sp>
      <p:sp>
        <p:nvSpPr>
          <p:cNvPr id="18" name="Text 12"/>
          <p:cNvSpPr/>
          <p:nvPr/>
        </p:nvSpPr>
        <p:spPr>
          <a:xfrm>
            <a:off x="793790" y="5746552"/>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E5E0DF"/>
                </a:solidFill>
                <a:latin typeface="Inter" pitchFamily="34" charset="0"/>
                <a:ea typeface="Inter" pitchFamily="34" charset="-122"/>
                <a:cs typeface="Inter" pitchFamily="34" charset="-120"/>
              </a:rPr>
              <a:t>Quien conduce un vehículo de mayor tamaño y peso tiene una </a:t>
            </a:r>
            <a:pPr algn="l" indent="0" marL="0">
              <a:lnSpc>
                <a:spcPts val="2500"/>
              </a:lnSpc>
              <a:buNone/>
            </a:pPr>
            <a:r>
              <a:rPr lang="en-US" sz="1550" b="1" dirty="0">
                <a:solidFill>
                  <a:srgbClr val="E5E0DF"/>
                </a:solidFill>
                <a:latin typeface="Inter" pitchFamily="34" charset="0"/>
                <a:ea typeface="Inter" pitchFamily="34" charset="-122"/>
                <a:cs typeface="Inter" pitchFamily="34" charset="-120"/>
              </a:rPr>
              <a:t>responsabilidad proporcional</a:t>
            </a:r>
            <a:pPr algn="l" indent="0" marL="0">
              <a:lnSpc>
                <a:spcPts val="2500"/>
              </a:lnSpc>
              <a:buNone/>
            </a:pPr>
            <a:r>
              <a:rPr lang="en-US" sz="1550" dirty="0">
                <a:solidFill>
                  <a:srgbClr val="E5E0DF"/>
                </a:solidFill>
                <a:latin typeface="Inter" pitchFamily="34" charset="0"/>
                <a:ea typeface="Inter" pitchFamily="34" charset="-122"/>
                <a:cs typeface="Inter" pitchFamily="34" charset="-120"/>
              </a:rPr>
              <a:t> a la capacidad de daño que puede generar. Esto implica extremar las precauciones, anticiparse a las maniobras de los demás y actuar siempre desde el respeto y la prudencia. Los conductores profesionales, en particular, deben ser modelos de conducta en la vía pública.</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54010" y="449580"/>
            <a:ext cx="6368296" cy="511016"/>
          </a:xfrm>
          <a:prstGeom prst="rect">
            <a:avLst/>
          </a:prstGeom>
          <a:noFill/>
          <a:ln/>
        </p:spPr>
        <p:txBody>
          <a:bodyPr wrap="none" lIns="0" tIns="0" rIns="0" bIns="0" rtlCol="0" anchor="t"/>
          <a:lstStyle/>
          <a:p>
            <a:pPr algn="l" indent="0" marL="0">
              <a:lnSpc>
                <a:spcPts val="4000"/>
              </a:lnSpc>
              <a:buNone/>
            </a:pPr>
            <a:r>
              <a:rPr lang="en-US" sz="3200" b="1" dirty="0">
                <a:solidFill>
                  <a:srgbClr val="FFFFFF"/>
                </a:solidFill>
                <a:latin typeface="Inter Bold" pitchFamily="34" charset="0"/>
                <a:ea typeface="Inter Bold" pitchFamily="34" charset="-122"/>
                <a:cs typeface="Inter Bold" pitchFamily="34" charset="-120"/>
              </a:rPr>
              <a:t>El Rol del Conductor Profesional</a:t>
            </a:r>
            <a:endParaRPr lang="en-US" sz="3200" dirty="0"/>
          </a:p>
        </p:txBody>
      </p:sp>
      <p:sp>
        <p:nvSpPr>
          <p:cNvPr id="3" name="Text 1"/>
          <p:cNvSpPr/>
          <p:nvPr/>
        </p:nvSpPr>
        <p:spPr>
          <a:xfrm>
            <a:off x="1471136" y="3180636"/>
            <a:ext cx="3185755" cy="255508"/>
          </a:xfrm>
          <a:prstGeom prst="rect">
            <a:avLst/>
          </a:prstGeom>
          <a:noFill/>
          <a:ln/>
        </p:spPr>
        <p:txBody>
          <a:bodyPr wrap="none" lIns="0" tIns="0" rIns="0" bIns="0" rtlCol="0" anchor="t"/>
          <a:lstStyle/>
          <a:p>
            <a:pPr algn="r" indent="0" marL="0">
              <a:lnSpc>
                <a:spcPts val="2000"/>
              </a:lnSpc>
              <a:buNone/>
            </a:pPr>
            <a:r>
              <a:rPr lang="en-US" sz="1600" b="1" dirty="0">
                <a:solidFill>
                  <a:srgbClr val="E5E0DF"/>
                </a:solidFill>
                <a:latin typeface="Inter Bold" pitchFamily="34" charset="0"/>
                <a:ea typeface="Inter Bold" pitchFamily="34" charset="-122"/>
                <a:cs typeface="Inter Bold" pitchFamily="34" charset="-120"/>
              </a:rPr>
              <a:t>Actor Clave en la Seguridad Vial</a:t>
            </a:r>
            <a:endParaRPr lang="en-US" sz="1600" dirty="0"/>
          </a:p>
        </p:txBody>
      </p:sp>
      <p:sp>
        <p:nvSpPr>
          <p:cNvPr id="4" name="Text 2"/>
          <p:cNvSpPr/>
          <p:nvPr/>
        </p:nvSpPr>
        <p:spPr>
          <a:xfrm>
            <a:off x="654010" y="3534251"/>
            <a:ext cx="4002881" cy="522922"/>
          </a:xfrm>
          <a:prstGeom prst="rect">
            <a:avLst/>
          </a:prstGeom>
          <a:noFill/>
          <a:ln/>
        </p:spPr>
        <p:txBody>
          <a:bodyPr wrap="square" lIns="0" tIns="0" rIns="0" bIns="0" rtlCol="0" anchor="t"/>
          <a:lstStyle/>
          <a:p>
            <a:pPr algn="r" indent="0" marL="0">
              <a:lnSpc>
                <a:spcPts val="2050"/>
              </a:lnSpc>
              <a:buNone/>
            </a:pPr>
            <a:r>
              <a:rPr lang="en-US" sz="1250" dirty="0">
                <a:solidFill>
                  <a:srgbClr val="E5E0DF"/>
                </a:solidFill>
                <a:latin typeface="Inter" pitchFamily="34" charset="0"/>
                <a:ea typeface="Inter" pitchFamily="34" charset="-122"/>
                <a:cs typeface="Inter" pitchFamily="34" charset="-120"/>
              </a:rPr>
              <a:t>Su experiencia y profesionalismo marcan la diferencia en la prevención de siniestros.</a:t>
            </a:r>
            <a:endParaRPr lang="en-US" sz="1250" dirty="0"/>
          </a:p>
        </p:txBody>
      </p:sp>
      <p:pic>
        <p:nvPicPr>
          <p:cNvPr id="5" name="Image 0" descr="preencoded.png">    </p:cNvPr>
          <p:cNvPicPr>
            <a:picLocks noChangeAspect="1"/>
          </p:cNvPicPr>
          <p:nvPr/>
        </p:nvPicPr>
        <p:blipFill>
          <a:blip r:embed="rId1"/>
          <a:stretch>
            <a:fillRect/>
          </a:stretch>
        </p:blipFill>
        <p:spPr>
          <a:xfrm>
            <a:off x="4983837" y="1287542"/>
            <a:ext cx="4662726" cy="4662726"/>
          </a:xfrm>
          <a:prstGeom prst="rect">
            <a:avLst/>
          </a:prstGeom>
        </p:spPr>
      </p:pic>
      <p:pic>
        <p:nvPicPr>
          <p:cNvPr id="6"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85162" y="3215819"/>
            <a:ext cx="244673" cy="244673"/>
          </a:xfrm>
          <a:prstGeom prst="rect">
            <a:avLst/>
          </a:prstGeom>
        </p:spPr>
      </p:pic>
      <p:sp>
        <p:nvSpPr>
          <p:cNvPr id="7" name="Text 3"/>
          <p:cNvSpPr/>
          <p:nvPr/>
        </p:nvSpPr>
        <p:spPr>
          <a:xfrm>
            <a:off x="9891832" y="1953578"/>
            <a:ext cx="2709743" cy="255508"/>
          </a:xfrm>
          <a:prstGeom prst="rect">
            <a:avLst/>
          </a:prstGeom>
          <a:noFill/>
          <a:ln/>
        </p:spPr>
        <p:txBody>
          <a:bodyPr wrap="none" lIns="0" tIns="0" rIns="0" bIns="0" rtlCol="0" anchor="t"/>
          <a:lstStyle/>
          <a:p>
            <a:pPr algn="l" indent="0" marL="0">
              <a:lnSpc>
                <a:spcPts val="2000"/>
              </a:lnSpc>
              <a:buNone/>
            </a:pPr>
            <a:r>
              <a:rPr lang="en-US" sz="1600" b="1" dirty="0">
                <a:solidFill>
                  <a:srgbClr val="E5E0DF"/>
                </a:solidFill>
                <a:latin typeface="Inter Bold" pitchFamily="34" charset="0"/>
                <a:ea typeface="Inter Bold" pitchFamily="34" charset="-122"/>
                <a:cs typeface="Inter Bold" pitchFamily="34" charset="-120"/>
              </a:rPr>
              <a:t>Referente en la Cultura Vial</a:t>
            </a:r>
            <a:endParaRPr lang="en-US" sz="1600" dirty="0"/>
          </a:p>
        </p:txBody>
      </p:sp>
      <p:sp>
        <p:nvSpPr>
          <p:cNvPr id="8" name="Text 4"/>
          <p:cNvSpPr/>
          <p:nvPr/>
        </p:nvSpPr>
        <p:spPr>
          <a:xfrm>
            <a:off x="9891832" y="2307193"/>
            <a:ext cx="4084558" cy="522922"/>
          </a:xfrm>
          <a:prstGeom prst="rect">
            <a:avLst/>
          </a:prstGeom>
          <a:noFill/>
          <a:ln/>
        </p:spPr>
        <p:txBody>
          <a:bodyPr wrap="square" lIns="0" tIns="0" rIns="0" bIns="0" rtlCol="0" anchor="t"/>
          <a:lstStyle/>
          <a:p>
            <a:pPr algn="l" indent="0" marL="0">
              <a:lnSpc>
                <a:spcPts val="2050"/>
              </a:lnSpc>
              <a:buNone/>
            </a:pPr>
            <a:r>
              <a:rPr lang="en-US" sz="1250" dirty="0">
                <a:solidFill>
                  <a:srgbClr val="E5E0DF"/>
                </a:solidFill>
                <a:latin typeface="Inter" pitchFamily="34" charset="0"/>
                <a:ea typeface="Inter" pitchFamily="34" charset="-122"/>
                <a:cs typeface="Inter" pitchFamily="34" charset="-120"/>
              </a:rPr>
              <a:t>Sus conductas son observadas y replicadas por otros usuarios de la vía.</a:t>
            </a:r>
            <a:endParaRPr lang="en-US" sz="1250" dirty="0"/>
          </a:p>
        </p:txBody>
      </p:sp>
      <p:pic>
        <p:nvPicPr>
          <p:cNvPr id="9" name="Image 2" descr="preencoded.png">    </p:cNvPr>
          <p:cNvPicPr>
            <a:picLocks noChangeAspect="1"/>
          </p:cNvPicPr>
          <p:nvPr/>
        </p:nvPicPr>
        <p:blipFill>
          <a:blip r:embed="rId4"/>
          <a:stretch>
            <a:fillRect/>
          </a:stretch>
        </p:blipFill>
        <p:spPr>
          <a:xfrm>
            <a:off x="4983837" y="1287542"/>
            <a:ext cx="4662726" cy="4662726"/>
          </a:xfrm>
          <a:prstGeom prst="rect">
            <a:avLst/>
          </a:prstGeom>
        </p:spPr>
      </p:pic>
      <p:pic>
        <p:nvPicPr>
          <p:cNvPr id="10" name="Image 3"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39661" y="2244388"/>
            <a:ext cx="244673" cy="244673"/>
          </a:xfrm>
          <a:prstGeom prst="rect">
            <a:avLst/>
          </a:prstGeom>
        </p:spPr>
      </p:pic>
      <p:sp>
        <p:nvSpPr>
          <p:cNvPr id="11" name="Text 5"/>
          <p:cNvSpPr/>
          <p:nvPr/>
        </p:nvSpPr>
        <p:spPr>
          <a:xfrm>
            <a:off x="9891832" y="4407575"/>
            <a:ext cx="2044065" cy="255508"/>
          </a:xfrm>
          <a:prstGeom prst="rect">
            <a:avLst/>
          </a:prstGeom>
          <a:noFill/>
          <a:ln/>
        </p:spPr>
        <p:txBody>
          <a:bodyPr wrap="none" lIns="0" tIns="0" rIns="0" bIns="0" rtlCol="0" anchor="t"/>
          <a:lstStyle/>
          <a:p>
            <a:pPr algn="l" indent="0" marL="0">
              <a:lnSpc>
                <a:spcPts val="2000"/>
              </a:lnSpc>
              <a:buNone/>
            </a:pPr>
            <a:r>
              <a:rPr lang="en-US" sz="1600" b="1" dirty="0">
                <a:solidFill>
                  <a:srgbClr val="E5E0DF"/>
                </a:solidFill>
                <a:latin typeface="Inter Bold" pitchFamily="34" charset="0"/>
                <a:ea typeface="Inter Bold" pitchFamily="34" charset="-122"/>
                <a:cs typeface="Inter Bold" pitchFamily="34" charset="-120"/>
              </a:rPr>
              <a:t>Protector de la Vida</a:t>
            </a:r>
            <a:endParaRPr lang="en-US" sz="1600" dirty="0"/>
          </a:p>
        </p:txBody>
      </p:sp>
      <p:sp>
        <p:nvSpPr>
          <p:cNvPr id="12" name="Text 6"/>
          <p:cNvSpPr/>
          <p:nvPr/>
        </p:nvSpPr>
        <p:spPr>
          <a:xfrm>
            <a:off x="9891832" y="4761190"/>
            <a:ext cx="4084558" cy="522922"/>
          </a:xfrm>
          <a:prstGeom prst="rect">
            <a:avLst/>
          </a:prstGeom>
          <a:noFill/>
          <a:ln/>
        </p:spPr>
        <p:txBody>
          <a:bodyPr wrap="square" lIns="0" tIns="0" rIns="0" bIns="0" rtlCol="0" anchor="t"/>
          <a:lstStyle/>
          <a:p>
            <a:pPr algn="l" indent="0" marL="0">
              <a:lnSpc>
                <a:spcPts val="2050"/>
              </a:lnSpc>
              <a:buNone/>
            </a:pPr>
            <a:r>
              <a:rPr lang="en-US" sz="1250" dirty="0">
                <a:solidFill>
                  <a:srgbClr val="E5E0DF"/>
                </a:solidFill>
                <a:latin typeface="Inter" pitchFamily="34" charset="0"/>
                <a:ea typeface="Inter" pitchFamily="34" charset="-122"/>
                <a:cs typeface="Inter" pitchFamily="34" charset="-120"/>
              </a:rPr>
              <a:t>Cada decisión responsable contribuye a salvar vidas y preservar la integridad de las personas.</a:t>
            </a:r>
            <a:endParaRPr lang="en-US" sz="1250" dirty="0"/>
          </a:p>
        </p:txBody>
      </p:sp>
      <p:pic>
        <p:nvPicPr>
          <p:cNvPr id="13" name="Image 4" descr="preencoded.png">    </p:cNvPr>
          <p:cNvPicPr>
            <a:picLocks noChangeAspect="1"/>
          </p:cNvPicPr>
          <p:nvPr/>
        </p:nvPicPr>
        <p:blipFill>
          <a:blip r:embed="rId7"/>
          <a:stretch>
            <a:fillRect/>
          </a:stretch>
        </p:blipFill>
        <p:spPr>
          <a:xfrm>
            <a:off x="4983837" y="1287542"/>
            <a:ext cx="4662726" cy="4662726"/>
          </a:xfrm>
          <a:prstGeom prst="rect">
            <a:avLst/>
          </a:prstGeom>
        </p:spPr>
      </p:pic>
      <p:pic>
        <p:nvPicPr>
          <p:cNvPr id="14" name="Image 5"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53648" y="5028902"/>
            <a:ext cx="244673" cy="244673"/>
          </a:xfrm>
          <a:prstGeom prst="rect">
            <a:avLst/>
          </a:prstGeom>
        </p:spPr>
      </p:pic>
      <p:sp>
        <p:nvSpPr>
          <p:cNvPr id="15" name="Shape 7"/>
          <p:cNvSpPr/>
          <p:nvPr/>
        </p:nvSpPr>
        <p:spPr>
          <a:xfrm>
            <a:off x="654010" y="6215939"/>
            <a:ext cx="13322379" cy="27980"/>
          </a:xfrm>
          <a:prstGeom prst="rect">
            <a:avLst/>
          </a:prstGeom>
          <a:solidFill>
            <a:srgbClr val="E5E0DF">
              <a:alpha val="50000"/>
            </a:srgbClr>
          </a:solidFill>
          <a:ln/>
        </p:spPr>
      </p:sp>
      <p:sp>
        <p:nvSpPr>
          <p:cNvPr id="16" name="Text 8"/>
          <p:cNvSpPr/>
          <p:nvPr/>
        </p:nvSpPr>
        <p:spPr>
          <a:xfrm>
            <a:off x="654010" y="6489144"/>
            <a:ext cx="2452807" cy="306586"/>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Inter Bold" pitchFamily="34" charset="0"/>
                <a:ea typeface="Inter Bold" pitchFamily="34" charset="-122"/>
                <a:cs typeface="Inter Bold" pitchFamily="34" charset="-120"/>
              </a:rPr>
              <a:t>Cierre del Módulo</a:t>
            </a:r>
            <a:endParaRPr lang="en-US" sz="1900" dirty="0"/>
          </a:p>
        </p:txBody>
      </p:sp>
      <p:sp>
        <p:nvSpPr>
          <p:cNvPr id="17" name="Text 9"/>
          <p:cNvSpPr/>
          <p:nvPr/>
        </p:nvSpPr>
        <p:spPr>
          <a:xfrm>
            <a:off x="654010" y="7040999"/>
            <a:ext cx="13322379" cy="522922"/>
          </a:xfrm>
          <a:prstGeom prst="rect">
            <a:avLst/>
          </a:prstGeom>
          <a:noFill/>
          <a:ln/>
        </p:spPr>
        <p:txBody>
          <a:bodyPr wrap="square" lIns="0" tIns="0" rIns="0" bIns="0" rtlCol="0" anchor="t"/>
          <a:lstStyle/>
          <a:p>
            <a:pPr algn="l" indent="0" marL="0">
              <a:lnSpc>
                <a:spcPts val="2050"/>
              </a:lnSpc>
              <a:buNone/>
            </a:pPr>
            <a:r>
              <a:rPr lang="en-US" sz="1250" dirty="0">
                <a:solidFill>
                  <a:srgbClr val="E5E0DF"/>
                </a:solidFill>
                <a:latin typeface="Inter" pitchFamily="34" charset="0"/>
                <a:ea typeface="Inter" pitchFamily="34" charset="-122"/>
                <a:cs typeface="Inter" pitchFamily="34" charset="-120"/>
              </a:rPr>
              <a:t>La cultura vial se construye todos los días, en cada trayecto, en cada decisión. Cada gesto de respeto, cada acto de prudencia, cada momento de reflexión contribuye a forjar un sistema de tránsito más seguro y humano.</a:t>
            </a:r>
            <a:endParaRPr lang="en-US" sz="1250" dirty="0"/>
          </a:p>
        </p:txBody>
      </p:sp>
      <p:sp>
        <p:nvSpPr>
          <p:cNvPr id="18" name="Text 10"/>
          <p:cNvSpPr/>
          <p:nvPr/>
        </p:nvSpPr>
        <p:spPr>
          <a:xfrm>
            <a:off x="654010" y="7747873"/>
            <a:ext cx="13322379" cy="522922"/>
          </a:xfrm>
          <a:prstGeom prst="rect">
            <a:avLst/>
          </a:prstGeom>
          <a:noFill/>
          <a:ln/>
        </p:spPr>
        <p:txBody>
          <a:bodyPr wrap="square" lIns="0" tIns="0" rIns="0" bIns="0" rtlCol="0" anchor="t"/>
          <a:lstStyle/>
          <a:p>
            <a:pPr algn="l" indent="0" marL="0">
              <a:lnSpc>
                <a:spcPts val="2050"/>
              </a:lnSpc>
              <a:buNone/>
            </a:pPr>
            <a:r>
              <a:rPr lang="en-US" sz="1250" b="1" dirty="0">
                <a:solidFill>
                  <a:srgbClr val="E5E0DF"/>
                </a:solidFill>
                <a:latin typeface="Inter" pitchFamily="34" charset="0"/>
                <a:ea typeface="Inter" pitchFamily="34" charset="-122"/>
                <a:cs typeface="Inter" pitchFamily="34" charset="-120"/>
              </a:rPr>
              <a:t>Conducir no es solo una tarea técnica: es una responsabilidad social y ética.</a:t>
            </a:r>
            <a:pPr algn="l" indent="0" marL="0">
              <a:lnSpc>
                <a:spcPts val="2050"/>
              </a:lnSpc>
              <a:buNone/>
            </a:pPr>
            <a:r>
              <a:rPr lang="en-US" sz="1250" dirty="0">
                <a:solidFill>
                  <a:srgbClr val="E5E0DF"/>
                </a:solidFill>
                <a:latin typeface="Inter" pitchFamily="34" charset="0"/>
                <a:ea typeface="Inter" pitchFamily="34" charset="-122"/>
                <a:cs typeface="Inter" pitchFamily="34" charset="-120"/>
              </a:rPr>
              <a:t> Como conductores profesionales, sois referentes y agentes de cambio. Vuestro compromiso con la seguridad y el respeto transforma la realidad vial y protege vidas.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2025-12-22T20:28:42Z</dcterms:created>
  <dcterms:modified xsi:type="dcterms:W3CDTF">2025-12-22T20:28:42Z</dcterms:modified>
</cp:coreProperties>
</file>